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20" r:id="rId2"/>
    <p:sldId id="480" r:id="rId3"/>
    <p:sldId id="640" r:id="rId4"/>
    <p:sldId id="642" r:id="rId5"/>
    <p:sldId id="644" r:id="rId6"/>
    <p:sldId id="641" r:id="rId7"/>
    <p:sldId id="643" r:id="rId8"/>
    <p:sldId id="645" r:id="rId9"/>
    <p:sldId id="646" r:id="rId10"/>
    <p:sldId id="647" r:id="rId11"/>
    <p:sldId id="613" r:id="rId12"/>
    <p:sldId id="649" r:id="rId13"/>
    <p:sldId id="650" r:id="rId14"/>
    <p:sldId id="648" r:id="rId15"/>
    <p:sldId id="652" r:id="rId16"/>
    <p:sldId id="651" r:id="rId17"/>
    <p:sldId id="660" r:id="rId18"/>
    <p:sldId id="653" r:id="rId19"/>
    <p:sldId id="654" r:id="rId20"/>
    <p:sldId id="655" r:id="rId21"/>
    <p:sldId id="656" r:id="rId22"/>
    <p:sldId id="622" r:id="rId23"/>
    <p:sldId id="623" r:id="rId24"/>
    <p:sldId id="657" r:id="rId25"/>
    <p:sldId id="658" r:id="rId26"/>
    <p:sldId id="661" r:id="rId27"/>
    <p:sldId id="659" r:id="rId28"/>
    <p:sldId id="662" r:id="rId29"/>
    <p:sldId id="663" r:id="rId30"/>
    <p:sldId id="665" r:id="rId31"/>
    <p:sldId id="666" r:id="rId32"/>
    <p:sldId id="629" r:id="rId33"/>
    <p:sldId id="664" r:id="rId34"/>
    <p:sldId id="668" r:id="rId35"/>
    <p:sldId id="669" r:id="rId36"/>
    <p:sldId id="667" r:id="rId37"/>
    <p:sldId id="634" r:id="rId38"/>
    <p:sldId id="670" r:id="rId39"/>
    <p:sldId id="671" r:id="rId40"/>
    <p:sldId id="672" r:id="rId41"/>
    <p:sldId id="673" r:id="rId42"/>
    <p:sldId id="674" r:id="rId43"/>
  </p:sldIdLst>
  <p:sldSz cx="9144000" cy="6858000" type="screen4x3"/>
  <p:notesSz cx="6669088" cy="9926638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CC00"/>
    <a:srgbClr val="0060AA"/>
    <a:srgbClr val="32BAEC"/>
    <a:srgbClr val="004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 snapToObjects="1">
      <p:cViewPr>
        <p:scale>
          <a:sx n="55" d="100"/>
          <a:sy n="55" d="100"/>
        </p:scale>
        <p:origin x="1554" y="336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2046" y="-7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4827" tIns="47413" rIns="94827" bIns="4741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4827" tIns="47413" rIns="94827" bIns="47413" rtlCol="0"/>
          <a:lstStyle>
            <a:lvl1pPr algn="r">
              <a:defRPr sz="1200"/>
            </a:lvl1pPr>
          </a:lstStyle>
          <a:p>
            <a:fld id="{9BC53FA6-2BDA-467D-9652-1EF17710C1F3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4827" tIns="47413" rIns="94827" bIns="4741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4827" tIns="47413" rIns="94827" bIns="47413" rtlCol="0" anchor="b"/>
          <a:lstStyle>
            <a:lvl1pPr algn="r">
              <a:defRPr sz="1200"/>
            </a:lvl1pPr>
          </a:lstStyle>
          <a:p>
            <a:fld id="{B0D9393F-BA45-4FC7-B5BB-17829CE9A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86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5"/>
          </a:xfrm>
          <a:prstGeom prst="rect">
            <a:avLst/>
          </a:prstGeom>
        </p:spPr>
        <p:txBody>
          <a:bodyPr vert="horz" lIns="94827" tIns="47413" rIns="94827" bIns="4741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5"/>
          </a:xfrm>
          <a:prstGeom prst="rect">
            <a:avLst/>
          </a:prstGeom>
        </p:spPr>
        <p:txBody>
          <a:bodyPr vert="horz" lIns="94827" tIns="47413" rIns="94827" bIns="47413" rtlCol="0"/>
          <a:lstStyle>
            <a:lvl1pPr algn="r">
              <a:defRPr sz="1200"/>
            </a:lvl1pPr>
          </a:lstStyle>
          <a:p>
            <a:fld id="{C2004A31-8B72-4BD1-856D-942E810FA485}" type="datetimeFigureOut">
              <a:rPr lang="fr-FR" smtClean="0"/>
              <a:t>23/02/2017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7" tIns="47413" rIns="94827" bIns="47413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4827" tIns="47413" rIns="94827" bIns="47413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4"/>
          </a:xfrm>
          <a:prstGeom prst="rect">
            <a:avLst/>
          </a:prstGeom>
        </p:spPr>
        <p:txBody>
          <a:bodyPr vert="horz" lIns="94827" tIns="47413" rIns="94827" bIns="4741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4"/>
          </a:xfrm>
          <a:prstGeom prst="rect">
            <a:avLst/>
          </a:prstGeom>
        </p:spPr>
        <p:txBody>
          <a:bodyPr vert="horz" lIns="94827" tIns="47413" rIns="94827" bIns="47413" rtlCol="0" anchor="b"/>
          <a:lstStyle>
            <a:lvl1pPr algn="r">
              <a:defRPr sz="1200"/>
            </a:lvl1pPr>
          </a:lstStyle>
          <a:p>
            <a:fld id="{1C0D6AD5-4015-4A1D-B645-8BC1B16797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20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988576">
            <a:off x="789054" y="-677709"/>
            <a:ext cx="2071432" cy="8556318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2222" y="6220048"/>
            <a:ext cx="2091907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 userDrawn="1"/>
        </p:nvSpPr>
        <p:spPr>
          <a:xfrm>
            <a:off x="4178595" y="1775637"/>
            <a:ext cx="40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031321" y="1775636"/>
            <a:ext cx="4537808" cy="2626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4483100" y="6412615"/>
            <a:ext cx="3275031" cy="30841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11921" y="6412615"/>
            <a:ext cx="1265237" cy="30797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30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988576">
            <a:off x="-1049089" y="-1288950"/>
            <a:ext cx="2071432" cy="7931260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pic>
        <p:nvPicPr>
          <p:cNvPr id="9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>
          <a:xfrm>
            <a:off x="2104539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33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988576">
            <a:off x="-1649621" y="-868774"/>
            <a:ext cx="2071432" cy="4500307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>
          <a:xfrm>
            <a:off x="1679237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63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7912" y="6460217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981294" y="6455814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5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39353"/>
            <a:ext cx="7772400" cy="19274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58" y="5860927"/>
            <a:ext cx="1295642" cy="673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186863" cy="2209802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 userDrawn="1"/>
        </p:nvSpPr>
        <p:spPr bwMode="auto">
          <a:xfrm rot="10800000" flipH="1">
            <a:off x="-19050" y="1328737"/>
            <a:ext cx="9186863" cy="881063"/>
          </a:xfrm>
          <a:prstGeom prst="rect">
            <a:avLst/>
          </a:prstGeom>
          <a:solidFill>
            <a:srgbClr val="006FAE">
              <a:alpha val="84999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solidFill>
                <a:srgbClr val="35BAEC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1425582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6534661"/>
            <a:ext cx="2676087" cy="202298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077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117413" y="62769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68AC7C-7C44-4535-ACCB-81E1A03C2B0F}" type="slidenum"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9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117413" y="62769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68AC7C-7C44-4535-ACCB-81E1A03C2B0F}" type="slidenum"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9566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G. Hénaff –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6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4D5AF-26A9-5048-9DEE-27480EDE92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06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51" r:id="rId5"/>
    <p:sldLayoutId id="2147483669" r:id="rId6"/>
    <p:sldLayoutId id="2147483672" r:id="rId7"/>
    <p:sldLayoutId id="2147483673" r:id="rId8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0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4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FATIGUE OF MATERIALS &amp; STRUCTURES</a:t>
            </a:r>
            <a:endParaRPr lang="fr-FR" sz="36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G. Hénaff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A0EEDFE1-87E8-4879-B1FB-0DD055AB1AF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53"/>
            <a:ext cx="8229600" cy="1143000"/>
          </a:xfrm>
        </p:spPr>
        <p:txBody>
          <a:bodyPr/>
          <a:lstStyle/>
          <a:p>
            <a:r>
              <a:rPr lang="fr-FR" dirty="0"/>
              <a:t>Use of LEFM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8" y="835820"/>
            <a:ext cx="3970337" cy="175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3105758"/>
            <a:ext cx="6124575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707481"/>
            <a:ext cx="3394075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57200" y="1003651"/>
            <a:ext cx="3431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Idea</a:t>
            </a:r>
            <a:r>
              <a:rPr lang="fr-FR" sz="2000" dirty="0" smtClean="0"/>
              <a:t>: </a:t>
            </a:r>
            <a:r>
              <a:rPr lang="fr-FR" sz="2000" dirty="0" err="1" smtClean="0"/>
              <a:t>consider</a:t>
            </a:r>
            <a:r>
              <a:rPr lang="fr-FR" sz="2000" dirty="0" smtClean="0"/>
              <a:t> the </a:t>
            </a:r>
            <a:r>
              <a:rPr lang="fr-FR" sz="2000" i="1" dirty="0" smtClean="0"/>
              <a:t>stress </a:t>
            </a:r>
            <a:r>
              <a:rPr lang="fr-FR" sz="2000" i="1" dirty="0" err="1" smtClean="0"/>
              <a:t>intensity</a:t>
            </a:r>
            <a:r>
              <a:rPr lang="fr-FR" sz="2000" i="1" dirty="0" smtClean="0"/>
              <a:t> factor range </a:t>
            </a:r>
            <a:r>
              <a:rPr lang="fr-FR" sz="2000" i="1" dirty="0" smtClean="0">
                <a:sym typeface="Symbol" panose="05050102010706020507" pitchFamily="18" charset="2"/>
              </a:rPr>
              <a:t>K </a:t>
            </a:r>
            <a:r>
              <a:rPr lang="fr-FR" sz="2000" dirty="0" smtClean="0"/>
              <a:t>as the </a:t>
            </a:r>
            <a:r>
              <a:rPr lang="fr-FR" sz="2000" i="1" dirty="0" err="1" smtClean="0"/>
              <a:t>driving</a:t>
            </a:r>
            <a:r>
              <a:rPr lang="fr-FR" sz="2000" i="1" dirty="0" smtClean="0"/>
              <a:t> force </a:t>
            </a:r>
            <a:r>
              <a:rPr lang="fr-FR" sz="2000" dirty="0" smtClean="0"/>
              <a:t>for crack </a:t>
            </a:r>
            <a:r>
              <a:rPr lang="fr-FR" sz="2000" dirty="0" err="1" smtClean="0"/>
              <a:t>growth</a:t>
            </a:r>
            <a:r>
              <a:rPr lang="fr-FR" sz="2000" dirty="0" smtClean="0"/>
              <a:t> </a:t>
            </a:r>
            <a:r>
              <a:rPr lang="fr-FR" sz="2000" dirty="0" err="1" smtClean="0"/>
              <a:t>under</a:t>
            </a:r>
            <a:r>
              <a:rPr lang="fr-FR" sz="2000" dirty="0" smtClean="0"/>
              <a:t> </a:t>
            </a:r>
            <a:r>
              <a:rPr lang="fr-FR" sz="2000" dirty="0" err="1" smtClean="0"/>
              <a:t>cylic</a:t>
            </a:r>
            <a:r>
              <a:rPr lang="fr-FR" sz="2000" dirty="0" smtClean="0"/>
              <a:t> </a:t>
            </a:r>
            <a:r>
              <a:rPr lang="fr-FR" sz="2000" dirty="0" err="1" smtClean="0"/>
              <a:t>loading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204604" y="5868775"/>
            <a:ext cx="744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NB: </a:t>
            </a:r>
            <a:r>
              <a:rPr lang="fr-FR" sz="2000" dirty="0" err="1" smtClean="0"/>
              <a:t>even</a:t>
            </a:r>
            <a:r>
              <a:rPr lang="fr-FR" sz="2000" dirty="0" smtClean="0"/>
              <a:t> </a:t>
            </a:r>
            <a:r>
              <a:rPr lang="fr-FR" sz="2000" dirty="0" err="1" smtClean="0"/>
              <a:t>when</a:t>
            </a:r>
            <a:r>
              <a:rPr lang="fr-FR" sz="2000" dirty="0" smtClean="0"/>
              <a:t> </a:t>
            </a:r>
            <a:r>
              <a:rPr lang="fr-FR" sz="2000" dirty="0" smtClean="0">
                <a:sym typeface="Symbol" panose="05050102010706020507" pitchFamily="18" charset="2"/>
              </a:rPr>
              <a:t> </a:t>
            </a:r>
            <a:r>
              <a:rPr lang="fr-FR" sz="2000" dirty="0" err="1" smtClean="0">
                <a:sym typeface="Symbol" panose="05050102010706020507" pitchFamily="18" charset="2"/>
              </a:rPr>
              <a:t>is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kept</a:t>
            </a:r>
            <a:r>
              <a:rPr lang="fr-FR" sz="2000" dirty="0" smtClean="0">
                <a:sym typeface="Symbol" panose="05050102010706020507" pitchFamily="18" charset="2"/>
              </a:rPr>
              <a:t> constant, </a:t>
            </a:r>
            <a:r>
              <a:rPr lang="fr-FR" sz="2000" dirty="0">
                <a:sym typeface="Symbol" panose="05050102010706020507" pitchFamily="18" charset="2"/>
              </a:rPr>
              <a:t></a:t>
            </a:r>
            <a:r>
              <a:rPr lang="fr-FR" sz="2000" dirty="0" smtClean="0">
                <a:sym typeface="Symbol" panose="05050102010706020507" pitchFamily="18" charset="2"/>
              </a:rPr>
              <a:t>K </a:t>
            </a:r>
            <a:r>
              <a:rPr lang="fr-FR" sz="2000" dirty="0" err="1" smtClean="0">
                <a:sym typeface="Symbol" panose="05050102010706020507" pitchFamily="18" charset="2"/>
              </a:rPr>
              <a:t>increases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during</a:t>
            </a:r>
            <a:r>
              <a:rPr lang="fr-FR" sz="2000" dirty="0" smtClean="0">
                <a:sym typeface="Symbol" panose="05050102010706020507" pitchFamily="18" charset="2"/>
              </a:rPr>
              <a:t> crack </a:t>
            </a:r>
            <a:r>
              <a:rPr lang="fr-FR" sz="2000" dirty="0" err="1" smtClean="0">
                <a:sym typeface="Symbol" panose="05050102010706020507" pitchFamily="18" charset="2"/>
              </a:rPr>
              <a:t>growth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endParaRPr lang="fr-FR" sz="20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/>
          <a:srcRect l="56061" r="12020" b="43058"/>
          <a:stretch/>
        </p:blipFill>
        <p:spPr>
          <a:xfrm>
            <a:off x="7245927" y="3174958"/>
            <a:ext cx="1094510" cy="11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68984"/>
            <a:ext cx="7772400" cy="1143000"/>
          </a:xfrm>
        </p:spPr>
        <p:txBody>
          <a:bodyPr/>
          <a:lstStyle/>
          <a:p>
            <a:r>
              <a:rPr lang="fr-FR" dirty="0" smtClean="0"/>
              <a:t>Stress </a:t>
            </a:r>
            <a:r>
              <a:rPr lang="fr-FR" dirty="0" err="1" smtClean="0"/>
              <a:t>intensity</a:t>
            </a:r>
            <a:r>
              <a:rPr lang="fr-FR" dirty="0" smtClean="0"/>
              <a:t> factor</a:t>
            </a:r>
          </a:p>
        </p:txBody>
      </p:sp>
      <p:pic>
        <p:nvPicPr>
          <p:cNvPr id="11267" name="Picture 3" descr="p2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1"/>
          <a:stretch>
            <a:fillRect/>
          </a:stretch>
        </p:blipFill>
        <p:spPr bwMode="auto">
          <a:xfrm>
            <a:off x="0" y="2763838"/>
            <a:ext cx="7467600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1160463"/>
            <a:ext cx="33877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864732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87602"/>
            <a:ext cx="8229600" cy="1143000"/>
          </a:xfrm>
        </p:spPr>
        <p:txBody>
          <a:bodyPr/>
          <a:lstStyle/>
          <a:p>
            <a:r>
              <a:rPr lang="fr-FR" dirty="0" smtClean="0"/>
              <a:t>LEFM concepts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" y="4641235"/>
            <a:ext cx="822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 err="1"/>
              <a:t>Principle</a:t>
            </a:r>
            <a:r>
              <a:rPr lang="fr-FR" sz="2000" dirty="0"/>
              <a:t> of </a:t>
            </a:r>
            <a:r>
              <a:rPr lang="fr-FR" sz="2000" dirty="0" err="1" smtClean="0"/>
              <a:t>similarity</a:t>
            </a:r>
            <a:r>
              <a:rPr lang="fr-FR" sz="2000" dirty="0" smtClean="0"/>
              <a:t>: a </a:t>
            </a:r>
            <a:r>
              <a:rPr lang="fr-FR" sz="2000" dirty="0" err="1" smtClean="0"/>
              <a:t>given</a:t>
            </a:r>
            <a:r>
              <a:rPr lang="fr-FR" sz="2000" dirty="0" smtClean="0"/>
              <a:t> value of </a:t>
            </a:r>
            <a:r>
              <a:rPr lang="fr-FR" sz="2000" dirty="0" smtClean="0">
                <a:sym typeface="Symbol" panose="05050102010706020507" pitchFamily="18" charset="2"/>
              </a:rPr>
              <a:t>K (for a </a:t>
            </a:r>
            <a:r>
              <a:rPr lang="fr-FR" sz="2000" dirty="0" err="1" smtClean="0">
                <a:sym typeface="Symbol" panose="05050102010706020507" pitchFamily="18" charset="2"/>
              </a:rPr>
              <a:t>wide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variety</a:t>
            </a:r>
            <a:r>
              <a:rPr lang="fr-FR" sz="2000" dirty="0" smtClean="0">
                <a:sym typeface="Symbol" panose="05050102010706020507" pitchFamily="18" charset="2"/>
              </a:rPr>
              <a:t> of  and a values) </a:t>
            </a:r>
            <a:r>
              <a:rPr lang="fr-FR" sz="2000" dirty="0" err="1" smtClean="0">
                <a:sym typeface="Symbol" panose="05050102010706020507" pitchFamily="18" charset="2"/>
              </a:rPr>
              <a:t>induces</a:t>
            </a:r>
            <a:r>
              <a:rPr lang="fr-FR" sz="2000" dirty="0" smtClean="0">
                <a:sym typeface="Symbol" panose="05050102010706020507" pitchFamily="18" charset="2"/>
              </a:rPr>
              <a:t> the </a:t>
            </a:r>
            <a:r>
              <a:rPr lang="fr-FR" sz="2000" dirty="0" err="1" smtClean="0">
                <a:sym typeface="Symbol" panose="05050102010706020507" pitchFamily="18" charset="2"/>
              </a:rPr>
              <a:t>same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cyclic</a:t>
            </a:r>
            <a:r>
              <a:rPr lang="fr-FR" sz="2000" dirty="0" smtClean="0">
                <a:sym typeface="Symbol" panose="05050102010706020507" pitchFamily="18" charset="2"/>
              </a:rPr>
              <a:t> stress/</a:t>
            </a:r>
            <a:r>
              <a:rPr lang="fr-FR" sz="2000" dirty="0" err="1" smtClean="0">
                <a:sym typeface="Symbol" panose="05050102010706020507" pitchFamily="18" charset="2"/>
              </a:rPr>
              <a:t>strain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field</a:t>
            </a:r>
            <a:r>
              <a:rPr lang="fr-FR" sz="2000" dirty="0" smtClean="0">
                <a:sym typeface="Symbol" panose="05050102010706020507" pitchFamily="18" charset="2"/>
              </a:rPr>
              <a:t> </a:t>
            </a:r>
            <a:r>
              <a:rPr lang="fr-FR" sz="2000" dirty="0" err="1" smtClean="0">
                <a:sym typeface="Symbol" panose="05050102010706020507" pitchFamily="18" charset="2"/>
              </a:rPr>
              <a:t>at</a:t>
            </a:r>
            <a:r>
              <a:rPr lang="fr-FR" sz="2000" dirty="0" smtClean="0">
                <a:sym typeface="Symbol" panose="05050102010706020507" pitchFamily="18" charset="2"/>
              </a:rPr>
              <a:t> the crack tip, </a:t>
            </a:r>
            <a:r>
              <a:rPr lang="fr-FR" sz="2000" dirty="0" err="1" smtClean="0">
                <a:sym typeface="Symbol" panose="05050102010706020507" pitchFamily="18" charset="2"/>
              </a:rPr>
              <a:t>therefore</a:t>
            </a:r>
            <a:r>
              <a:rPr lang="fr-FR" sz="2000" dirty="0" smtClean="0">
                <a:sym typeface="Symbol" panose="05050102010706020507" pitchFamily="18" charset="2"/>
              </a:rPr>
              <a:t> the </a:t>
            </a:r>
            <a:r>
              <a:rPr lang="fr-FR" sz="2000" dirty="0" err="1" smtClean="0">
                <a:sym typeface="Symbol" panose="05050102010706020507" pitchFamily="18" charset="2"/>
              </a:rPr>
              <a:t>same</a:t>
            </a:r>
            <a:r>
              <a:rPr lang="fr-FR" sz="2000" dirty="0" smtClean="0">
                <a:sym typeface="Symbol" panose="05050102010706020507" pitchFamily="18" charset="2"/>
              </a:rPr>
              <a:t> damage and as a </a:t>
            </a:r>
            <a:r>
              <a:rPr lang="fr-FR" sz="2000" dirty="0" err="1" smtClean="0">
                <a:sym typeface="Symbol" panose="05050102010706020507" pitchFamily="18" charset="2"/>
              </a:rPr>
              <a:t>consequence</a:t>
            </a:r>
            <a:r>
              <a:rPr lang="fr-FR" sz="2000" dirty="0" smtClean="0">
                <a:sym typeface="Symbol" panose="05050102010706020507" pitchFamily="18" charset="2"/>
              </a:rPr>
              <a:t> the </a:t>
            </a:r>
            <a:r>
              <a:rPr lang="fr-FR" sz="2000" dirty="0" err="1" smtClean="0">
                <a:sym typeface="Symbol" panose="05050102010706020507" pitchFamily="18" charset="2"/>
              </a:rPr>
              <a:t>same</a:t>
            </a:r>
            <a:r>
              <a:rPr lang="fr-FR" sz="2000" dirty="0" smtClean="0">
                <a:sym typeface="Symbol" panose="05050102010706020507" pitchFamily="18" charset="2"/>
              </a:rPr>
              <a:t> crack </a:t>
            </a:r>
            <a:r>
              <a:rPr lang="fr-FR" sz="2000" dirty="0" err="1" smtClean="0">
                <a:sym typeface="Symbol" panose="05050102010706020507" pitchFamily="18" charset="2"/>
              </a:rPr>
              <a:t>growth</a:t>
            </a:r>
            <a:r>
              <a:rPr lang="fr-FR" sz="2000" dirty="0" smtClean="0">
                <a:sym typeface="Symbol" panose="05050102010706020507" pitchFamily="18" charset="2"/>
              </a:rPr>
              <a:t> rate</a:t>
            </a:r>
            <a:endParaRPr lang="fr-FR" sz="2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51434"/>
            <a:ext cx="367665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4" y="1632900"/>
            <a:ext cx="3322637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864849" y="2582971"/>
            <a:ext cx="14519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Crack </a:t>
            </a:r>
            <a:r>
              <a:rPr lang="fr-FR" b="1" dirty="0" err="1" smtClean="0">
                <a:solidFill>
                  <a:srgbClr val="FF0000"/>
                </a:solidFill>
              </a:rPr>
              <a:t>growth</a:t>
            </a:r>
            <a:r>
              <a:rPr lang="fr-FR" b="1" dirty="0" smtClean="0">
                <a:solidFill>
                  <a:srgbClr val="FF0000"/>
                </a:solidFill>
              </a:rPr>
              <a:t> rate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97494" y="3341436"/>
            <a:ext cx="1056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CC00"/>
                </a:solidFill>
              </a:rPr>
              <a:t>Initiation</a:t>
            </a:r>
            <a:endParaRPr lang="fr-FR" b="1" dirty="0">
              <a:solidFill>
                <a:srgbClr val="00CC00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4558145" y="2582971"/>
            <a:ext cx="1011382" cy="3264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698546" y="2186664"/>
            <a:ext cx="2988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Depends</a:t>
            </a:r>
            <a:r>
              <a:rPr lang="fr-FR" sz="2000" dirty="0" smtClean="0"/>
              <a:t> on </a:t>
            </a:r>
            <a:r>
              <a:rPr lang="fr-FR" sz="2000" dirty="0" err="1" smtClean="0"/>
              <a:t>specimen</a:t>
            </a:r>
            <a:r>
              <a:rPr lang="fr-FR" sz="2000" dirty="0" smtClean="0"/>
              <a:t> </a:t>
            </a:r>
            <a:r>
              <a:rPr lang="fr-FR" sz="2000" dirty="0" err="1" smtClean="0"/>
              <a:t>geometry</a:t>
            </a:r>
            <a:r>
              <a:rPr lang="fr-FR" sz="2000" dirty="0" smtClean="0"/>
              <a:t>, initial crack size, </a:t>
            </a:r>
            <a:r>
              <a:rPr lang="fr-FR" sz="2000" dirty="0" err="1" smtClean="0"/>
              <a:t>applied</a:t>
            </a:r>
            <a:r>
              <a:rPr lang="fr-FR" sz="2000" dirty="0" smtClean="0"/>
              <a:t> stress range, …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7826599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256"/>
            <a:ext cx="8229600" cy="1143000"/>
          </a:xfrm>
        </p:spPr>
        <p:txBody>
          <a:bodyPr/>
          <a:lstStyle/>
          <a:p>
            <a:r>
              <a:rPr lang="fr-FR" dirty="0" err="1"/>
              <a:t>Principle</a:t>
            </a:r>
            <a:r>
              <a:rPr lang="fr-FR" dirty="0"/>
              <a:t> of </a:t>
            </a:r>
            <a:r>
              <a:rPr lang="fr-FR" dirty="0" err="1"/>
              <a:t>similarity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97" name="Freeform 2"/>
          <p:cNvSpPr>
            <a:spLocks/>
          </p:cNvSpPr>
          <p:nvPr/>
        </p:nvSpPr>
        <p:spPr bwMode="auto">
          <a:xfrm>
            <a:off x="5907464" y="1978822"/>
            <a:ext cx="1689100" cy="2051050"/>
          </a:xfrm>
          <a:custGeom>
            <a:avLst/>
            <a:gdLst>
              <a:gd name="T0" fmla="*/ 0 w 1064"/>
              <a:gd name="T1" fmla="*/ 1292 h 1292"/>
              <a:gd name="T2" fmla="*/ 24 w 1064"/>
              <a:gd name="T3" fmla="*/ 1272 h 1292"/>
              <a:gd name="T4" fmla="*/ 120 w 1064"/>
              <a:gd name="T5" fmla="*/ 1200 h 1292"/>
              <a:gd name="T6" fmla="*/ 224 w 1064"/>
              <a:gd name="T7" fmla="*/ 1128 h 1292"/>
              <a:gd name="T8" fmla="*/ 476 w 1064"/>
              <a:gd name="T9" fmla="*/ 864 h 1292"/>
              <a:gd name="T10" fmla="*/ 700 w 1064"/>
              <a:gd name="T11" fmla="*/ 604 h 1292"/>
              <a:gd name="T12" fmla="*/ 804 w 1064"/>
              <a:gd name="T13" fmla="*/ 404 h 1292"/>
              <a:gd name="T14" fmla="*/ 924 w 1064"/>
              <a:gd name="T15" fmla="*/ 168 h 1292"/>
              <a:gd name="T16" fmla="*/ 964 w 1064"/>
              <a:gd name="T17" fmla="*/ 12 h 1292"/>
              <a:gd name="T18" fmla="*/ 1064 w 1064"/>
              <a:gd name="T19" fmla="*/ 0 h 1292"/>
              <a:gd name="T20" fmla="*/ 1032 w 1064"/>
              <a:gd name="T21" fmla="*/ 156 h 1292"/>
              <a:gd name="T22" fmla="*/ 944 w 1064"/>
              <a:gd name="T23" fmla="*/ 348 h 1292"/>
              <a:gd name="T24" fmla="*/ 856 w 1064"/>
              <a:gd name="T25" fmla="*/ 560 h 1292"/>
              <a:gd name="T26" fmla="*/ 744 w 1064"/>
              <a:gd name="T27" fmla="*/ 716 h 1292"/>
              <a:gd name="T28" fmla="*/ 484 w 1064"/>
              <a:gd name="T29" fmla="*/ 1000 h 1292"/>
              <a:gd name="T30" fmla="*/ 268 w 1064"/>
              <a:gd name="T31" fmla="*/ 1220 h 1292"/>
              <a:gd name="T32" fmla="*/ 192 w 1064"/>
              <a:gd name="T33" fmla="*/ 1288 h 1292"/>
              <a:gd name="T34" fmla="*/ 0 w 1064"/>
              <a:gd name="T35" fmla="*/ 1292 h 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4" h="1292">
                <a:moveTo>
                  <a:pt x="0" y="1292"/>
                </a:moveTo>
                <a:cubicBezTo>
                  <a:pt x="7" y="1289"/>
                  <a:pt x="17" y="1275"/>
                  <a:pt x="24" y="1272"/>
                </a:cubicBezTo>
                <a:cubicBezTo>
                  <a:pt x="28" y="1271"/>
                  <a:pt x="87" y="1224"/>
                  <a:pt x="120" y="1200"/>
                </a:cubicBezTo>
                <a:lnTo>
                  <a:pt x="224" y="1128"/>
                </a:lnTo>
                <a:lnTo>
                  <a:pt x="476" y="864"/>
                </a:lnTo>
                <a:lnTo>
                  <a:pt x="700" y="604"/>
                </a:lnTo>
                <a:lnTo>
                  <a:pt x="804" y="404"/>
                </a:lnTo>
                <a:lnTo>
                  <a:pt x="924" y="168"/>
                </a:lnTo>
                <a:lnTo>
                  <a:pt x="964" y="12"/>
                </a:lnTo>
                <a:lnTo>
                  <a:pt x="1064" y="0"/>
                </a:lnTo>
                <a:lnTo>
                  <a:pt x="1032" y="156"/>
                </a:lnTo>
                <a:lnTo>
                  <a:pt x="944" y="348"/>
                </a:lnTo>
                <a:lnTo>
                  <a:pt x="856" y="560"/>
                </a:lnTo>
                <a:lnTo>
                  <a:pt x="744" y="716"/>
                </a:lnTo>
                <a:lnTo>
                  <a:pt x="484" y="1000"/>
                </a:lnTo>
                <a:lnTo>
                  <a:pt x="268" y="1220"/>
                </a:lnTo>
                <a:lnTo>
                  <a:pt x="192" y="1288"/>
                </a:lnTo>
                <a:lnTo>
                  <a:pt x="0" y="1292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8" name="Group 3"/>
          <p:cNvGrpSpPr>
            <a:grpSpLocks/>
          </p:cNvGrpSpPr>
          <p:nvPr/>
        </p:nvGrpSpPr>
        <p:grpSpPr bwMode="auto">
          <a:xfrm>
            <a:off x="6602789" y="2013747"/>
            <a:ext cx="942975" cy="1533525"/>
            <a:chOff x="4266" y="1526"/>
            <a:chExt cx="594" cy="966"/>
          </a:xfrm>
        </p:grpSpPr>
        <p:sp>
          <p:nvSpPr>
            <p:cNvPr id="99" name="Oval 4"/>
            <p:cNvSpPr>
              <a:spLocks noChangeArrowheads="1"/>
            </p:cNvSpPr>
            <p:nvPr/>
          </p:nvSpPr>
          <p:spPr bwMode="auto">
            <a:xfrm>
              <a:off x="4794" y="1526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Oval 5"/>
            <p:cNvSpPr>
              <a:spLocks noChangeArrowheads="1"/>
            </p:cNvSpPr>
            <p:nvPr/>
          </p:nvSpPr>
          <p:spPr bwMode="auto">
            <a:xfrm>
              <a:off x="4766" y="1630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6"/>
            <p:cNvSpPr>
              <a:spLocks noChangeArrowheads="1"/>
            </p:cNvSpPr>
            <p:nvPr/>
          </p:nvSpPr>
          <p:spPr bwMode="auto">
            <a:xfrm>
              <a:off x="4722" y="1734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val 7"/>
            <p:cNvSpPr>
              <a:spLocks noChangeArrowheads="1"/>
            </p:cNvSpPr>
            <p:nvPr/>
          </p:nvSpPr>
          <p:spPr bwMode="auto">
            <a:xfrm>
              <a:off x="4678" y="1838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val 8"/>
            <p:cNvSpPr>
              <a:spLocks noChangeArrowheads="1"/>
            </p:cNvSpPr>
            <p:nvPr/>
          </p:nvSpPr>
          <p:spPr bwMode="auto">
            <a:xfrm>
              <a:off x="4634" y="1942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Oval 9"/>
            <p:cNvSpPr>
              <a:spLocks noChangeArrowheads="1"/>
            </p:cNvSpPr>
            <p:nvPr/>
          </p:nvSpPr>
          <p:spPr bwMode="auto">
            <a:xfrm>
              <a:off x="4598" y="1990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10"/>
            <p:cNvSpPr>
              <a:spLocks noChangeArrowheads="1"/>
            </p:cNvSpPr>
            <p:nvPr/>
          </p:nvSpPr>
          <p:spPr bwMode="auto">
            <a:xfrm>
              <a:off x="4554" y="2110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11"/>
            <p:cNvSpPr>
              <a:spLocks noChangeArrowheads="1"/>
            </p:cNvSpPr>
            <p:nvPr/>
          </p:nvSpPr>
          <p:spPr bwMode="auto">
            <a:xfrm>
              <a:off x="4450" y="2194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12"/>
            <p:cNvSpPr>
              <a:spLocks noChangeArrowheads="1"/>
            </p:cNvSpPr>
            <p:nvPr/>
          </p:nvSpPr>
          <p:spPr bwMode="auto">
            <a:xfrm>
              <a:off x="4342" y="2370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>
              <a:off x="4266" y="2426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4434" y="2286"/>
              <a:ext cx="66" cy="66"/>
            </a:xfrm>
            <a:prstGeom prst="ellipse">
              <a:avLst/>
            </a:prstGeom>
            <a:solidFill>
              <a:srgbClr val="0522F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" name="Line 15"/>
          <p:cNvSpPr>
            <a:spLocks noChangeShapeType="1"/>
          </p:cNvSpPr>
          <p:nvPr/>
        </p:nvSpPr>
        <p:spPr bwMode="auto">
          <a:xfrm>
            <a:off x="1211639" y="4023522"/>
            <a:ext cx="5365750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1" name="Line 16"/>
          <p:cNvSpPr>
            <a:spLocks noChangeShapeType="1"/>
          </p:cNvSpPr>
          <p:nvPr/>
        </p:nvSpPr>
        <p:spPr bwMode="auto">
          <a:xfrm>
            <a:off x="1211639" y="3540922"/>
            <a:ext cx="5664200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Line 17"/>
          <p:cNvSpPr>
            <a:spLocks noChangeShapeType="1"/>
          </p:cNvSpPr>
          <p:nvPr/>
        </p:nvSpPr>
        <p:spPr bwMode="auto">
          <a:xfrm flipV="1">
            <a:off x="1230689" y="2775747"/>
            <a:ext cx="6181725" cy="3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Line 18"/>
          <p:cNvSpPr>
            <a:spLocks noChangeShapeType="1"/>
          </p:cNvSpPr>
          <p:nvPr/>
        </p:nvSpPr>
        <p:spPr bwMode="auto">
          <a:xfrm>
            <a:off x="1164014" y="2004222"/>
            <a:ext cx="6477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Text Box 19"/>
          <p:cNvSpPr txBox="1">
            <a:spLocks noChangeArrowheads="1"/>
          </p:cNvSpPr>
          <p:nvPr/>
        </p:nvSpPr>
        <p:spPr bwMode="auto">
          <a:xfrm>
            <a:off x="3919914" y="2795353"/>
            <a:ext cx="914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Same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da/dN range</a:t>
            </a:r>
          </a:p>
        </p:txBody>
      </p:sp>
      <p:sp>
        <p:nvSpPr>
          <p:cNvPr id="115" name="Line 20"/>
          <p:cNvSpPr>
            <a:spLocks noChangeShapeType="1"/>
          </p:cNvSpPr>
          <p:nvPr/>
        </p:nvSpPr>
        <p:spPr bwMode="auto">
          <a:xfrm flipV="1">
            <a:off x="3945314" y="2747172"/>
            <a:ext cx="0" cy="781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16" name="Group 21"/>
          <p:cNvGrpSpPr>
            <a:grpSpLocks/>
          </p:cNvGrpSpPr>
          <p:nvPr/>
        </p:nvGrpSpPr>
        <p:grpSpPr bwMode="auto">
          <a:xfrm>
            <a:off x="6031289" y="2832897"/>
            <a:ext cx="1162050" cy="1228725"/>
            <a:chOff x="3738" y="2058"/>
            <a:chExt cx="732" cy="774"/>
          </a:xfrm>
        </p:grpSpPr>
        <p:sp>
          <p:nvSpPr>
            <p:cNvPr id="117" name="Rectangle 22"/>
            <p:cNvSpPr>
              <a:spLocks noChangeArrowheads="1"/>
            </p:cNvSpPr>
            <p:nvPr/>
          </p:nvSpPr>
          <p:spPr bwMode="auto">
            <a:xfrm>
              <a:off x="4300" y="2220"/>
              <a:ext cx="60" cy="7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8" name="Group 23"/>
            <p:cNvGrpSpPr>
              <a:grpSpLocks/>
            </p:cNvGrpSpPr>
            <p:nvPr/>
          </p:nvGrpSpPr>
          <p:grpSpPr bwMode="auto">
            <a:xfrm>
              <a:off x="3738" y="2058"/>
              <a:ext cx="732" cy="774"/>
              <a:chOff x="3738" y="2058"/>
              <a:chExt cx="732" cy="774"/>
            </a:xfrm>
          </p:grpSpPr>
          <p:sp>
            <p:nvSpPr>
              <p:cNvPr id="119" name="Rectangle 24"/>
              <p:cNvSpPr>
                <a:spLocks noChangeArrowheads="1"/>
              </p:cNvSpPr>
              <p:nvPr/>
            </p:nvSpPr>
            <p:spPr bwMode="auto">
              <a:xfrm>
                <a:off x="3738" y="2760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Rectangle 25"/>
              <p:cNvSpPr>
                <a:spLocks noChangeArrowheads="1"/>
              </p:cNvSpPr>
              <p:nvPr/>
            </p:nvSpPr>
            <p:spPr bwMode="auto">
              <a:xfrm>
                <a:off x="3846" y="2700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Rectangle 26"/>
              <p:cNvSpPr>
                <a:spLocks noChangeArrowheads="1"/>
              </p:cNvSpPr>
              <p:nvPr/>
            </p:nvSpPr>
            <p:spPr bwMode="auto">
              <a:xfrm>
                <a:off x="3954" y="2592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Rectangle 27"/>
              <p:cNvSpPr>
                <a:spLocks noChangeArrowheads="1"/>
              </p:cNvSpPr>
              <p:nvPr/>
            </p:nvSpPr>
            <p:spPr bwMode="auto">
              <a:xfrm>
                <a:off x="4062" y="2484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Rectangle 28"/>
              <p:cNvSpPr>
                <a:spLocks noChangeArrowheads="1"/>
              </p:cNvSpPr>
              <p:nvPr/>
            </p:nvSpPr>
            <p:spPr bwMode="auto">
              <a:xfrm>
                <a:off x="4218" y="2328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Rectangle 29"/>
              <p:cNvSpPr>
                <a:spLocks noChangeArrowheads="1"/>
              </p:cNvSpPr>
              <p:nvPr/>
            </p:nvSpPr>
            <p:spPr bwMode="auto">
              <a:xfrm>
                <a:off x="4170" y="2412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Rectangle 30"/>
              <p:cNvSpPr>
                <a:spLocks noChangeArrowheads="1"/>
              </p:cNvSpPr>
              <p:nvPr/>
            </p:nvSpPr>
            <p:spPr bwMode="auto">
              <a:xfrm>
                <a:off x="4332" y="2118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Rectangle 31"/>
              <p:cNvSpPr>
                <a:spLocks noChangeArrowheads="1"/>
              </p:cNvSpPr>
              <p:nvPr/>
            </p:nvSpPr>
            <p:spPr bwMode="auto">
              <a:xfrm>
                <a:off x="4410" y="2058"/>
                <a:ext cx="60" cy="72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27" name="Group 32"/>
          <p:cNvGrpSpPr>
            <a:grpSpLocks/>
          </p:cNvGrpSpPr>
          <p:nvPr/>
        </p:nvGrpSpPr>
        <p:grpSpPr bwMode="auto">
          <a:xfrm>
            <a:off x="4835902" y="1661322"/>
            <a:ext cx="3243262" cy="3467099"/>
            <a:chOff x="2985" y="1320"/>
            <a:chExt cx="2043" cy="2184"/>
          </a:xfrm>
        </p:grpSpPr>
        <p:grpSp>
          <p:nvGrpSpPr>
            <p:cNvPr id="128" name="Group 33"/>
            <p:cNvGrpSpPr>
              <a:grpSpLocks/>
            </p:cNvGrpSpPr>
            <p:nvPr/>
          </p:nvGrpSpPr>
          <p:grpSpPr bwMode="auto">
            <a:xfrm>
              <a:off x="3204" y="1510"/>
              <a:ext cx="1824" cy="1748"/>
              <a:chOff x="696" y="1480"/>
              <a:chExt cx="1824" cy="1748"/>
            </a:xfrm>
          </p:grpSpPr>
          <p:grpSp>
            <p:nvGrpSpPr>
              <p:cNvPr id="131" name="Group 34"/>
              <p:cNvGrpSpPr>
                <a:grpSpLocks/>
              </p:cNvGrpSpPr>
              <p:nvPr/>
            </p:nvGrpSpPr>
            <p:grpSpPr bwMode="auto">
              <a:xfrm>
                <a:off x="696" y="1480"/>
                <a:ext cx="1824" cy="1736"/>
                <a:chOff x="696" y="1480"/>
                <a:chExt cx="1824" cy="1736"/>
              </a:xfrm>
            </p:grpSpPr>
            <p:sp>
              <p:nvSpPr>
                <p:cNvPr id="140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696" y="1480"/>
                  <a:ext cx="0" cy="17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36"/>
                <p:cNvSpPr>
                  <a:spLocks noChangeShapeType="1"/>
                </p:cNvSpPr>
                <p:nvPr/>
              </p:nvSpPr>
              <p:spPr bwMode="auto">
                <a:xfrm>
                  <a:off x="696" y="3208"/>
                  <a:ext cx="1824" cy="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2" name="Line 37"/>
              <p:cNvSpPr>
                <a:spLocks noChangeShapeType="1"/>
              </p:cNvSpPr>
              <p:nvPr/>
            </p:nvSpPr>
            <p:spPr bwMode="auto">
              <a:xfrm flipV="1">
                <a:off x="890" y="3152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38"/>
              <p:cNvSpPr>
                <a:spLocks noChangeShapeType="1"/>
              </p:cNvSpPr>
              <p:nvPr/>
            </p:nvSpPr>
            <p:spPr bwMode="auto">
              <a:xfrm flipV="1">
                <a:off x="1100" y="3156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Line 39"/>
              <p:cNvSpPr>
                <a:spLocks noChangeShapeType="1"/>
              </p:cNvSpPr>
              <p:nvPr/>
            </p:nvSpPr>
            <p:spPr bwMode="auto">
              <a:xfrm flipV="1">
                <a:off x="1300" y="3160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40"/>
              <p:cNvSpPr>
                <a:spLocks noChangeShapeType="1"/>
              </p:cNvSpPr>
              <p:nvPr/>
            </p:nvSpPr>
            <p:spPr bwMode="auto">
              <a:xfrm flipV="1">
                <a:off x="1500" y="3164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41"/>
              <p:cNvSpPr>
                <a:spLocks noChangeShapeType="1"/>
              </p:cNvSpPr>
              <p:nvPr/>
            </p:nvSpPr>
            <p:spPr bwMode="auto">
              <a:xfrm flipV="1">
                <a:off x="1702" y="3160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Line 42"/>
              <p:cNvSpPr>
                <a:spLocks noChangeShapeType="1"/>
              </p:cNvSpPr>
              <p:nvPr/>
            </p:nvSpPr>
            <p:spPr bwMode="auto">
              <a:xfrm flipV="1">
                <a:off x="1904" y="3156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Line 43"/>
              <p:cNvSpPr>
                <a:spLocks noChangeShapeType="1"/>
              </p:cNvSpPr>
              <p:nvPr/>
            </p:nvSpPr>
            <p:spPr bwMode="auto">
              <a:xfrm flipV="1">
                <a:off x="2106" y="3152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Line 44"/>
              <p:cNvSpPr>
                <a:spLocks noChangeShapeType="1"/>
              </p:cNvSpPr>
              <p:nvPr/>
            </p:nvSpPr>
            <p:spPr bwMode="auto">
              <a:xfrm flipV="1">
                <a:off x="2326" y="3158"/>
                <a:ext cx="0" cy="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9" name="Text Box 45"/>
            <p:cNvSpPr txBox="1">
              <a:spLocks noChangeArrowheads="1"/>
            </p:cNvSpPr>
            <p:nvPr/>
          </p:nvSpPr>
          <p:spPr bwMode="auto">
            <a:xfrm>
              <a:off x="2985" y="1320"/>
              <a:ext cx="4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da/dN</a:t>
              </a:r>
            </a:p>
          </p:txBody>
        </p:sp>
        <p:sp>
          <p:nvSpPr>
            <p:cNvPr id="130" name="Text Box 46"/>
            <p:cNvSpPr txBox="1">
              <a:spLocks noChangeArrowheads="1"/>
            </p:cNvSpPr>
            <p:nvPr/>
          </p:nvSpPr>
          <p:spPr bwMode="auto">
            <a:xfrm>
              <a:off x="4447" y="3312"/>
              <a:ext cx="5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Symbol" panose="05050102010706020507" pitchFamily="18" charset="2"/>
                </a:rPr>
                <a:t></a:t>
              </a:r>
              <a:r>
                <a: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  <a:endPara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2" name="Group 47"/>
          <p:cNvGrpSpPr>
            <a:grpSpLocks/>
          </p:cNvGrpSpPr>
          <p:nvPr/>
        </p:nvGrpSpPr>
        <p:grpSpPr bwMode="auto">
          <a:xfrm>
            <a:off x="930652" y="1623223"/>
            <a:ext cx="3167062" cy="3517901"/>
            <a:chOff x="525" y="1296"/>
            <a:chExt cx="1995" cy="2216"/>
          </a:xfrm>
        </p:grpSpPr>
        <p:grpSp>
          <p:nvGrpSpPr>
            <p:cNvPr id="143" name="Group 48"/>
            <p:cNvGrpSpPr>
              <a:grpSpLocks/>
            </p:cNvGrpSpPr>
            <p:nvPr/>
          </p:nvGrpSpPr>
          <p:grpSpPr bwMode="auto">
            <a:xfrm>
              <a:off x="525" y="1296"/>
              <a:ext cx="1995" cy="2216"/>
              <a:chOff x="525" y="1296"/>
              <a:chExt cx="1995" cy="2216"/>
            </a:xfrm>
          </p:grpSpPr>
          <p:grpSp>
            <p:nvGrpSpPr>
              <p:cNvPr id="165" name="Group 49"/>
              <p:cNvGrpSpPr>
                <a:grpSpLocks/>
              </p:cNvGrpSpPr>
              <p:nvPr/>
            </p:nvGrpSpPr>
            <p:grpSpPr bwMode="auto">
              <a:xfrm>
                <a:off x="696" y="1480"/>
                <a:ext cx="1824" cy="1748"/>
                <a:chOff x="696" y="1480"/>
                <a:chExt cx="1824" cy="1748"/>
              </a:xfrm>
            </p:grpSpPr>
            <p:grpSp>
              <p:nvGrpSpPr>
                <p:cNvPr id="174" name="Group 50"/>
                <p:cNvGrpSpPr>
                  <a:grpSpLocks/>
                </p:cNvGrpSpPr>
                <p:nvPr/>
              </p:nvGrpSpPr>
              <p:grpSpPr bwMode="auto">
                <a:xfrm>
                  <a:off x="696" y="1480"/>
                  <a:ext cx="1824" cy="1736"/>
                  <a:chOff x="696" y="1480"/>
                  <a:chExt cx="1824" cy="1736"/>
                </a:xfrm>
              </p:grpSpPr>
              <p:sp>
                <p:nvSpPr>
                  <p:cNvPr id="183" name="Line 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96" y="1480"/>
                    <a:ext cx="0" cy="1736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4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696" y="3208"/>
                    <a:ext cx="1824" cy="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2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7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890" y="3152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100" y="3156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300" y="3160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1500" y="3164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1702" y="3160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904" y="3156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106" y="3152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326" y="3158"/>
                  <a:ext cx="0" cy="6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66" name="Line 61"/>
              <p:cNvSpPr>
                <a:spLocks noChangeShapeType="1"/>
              </p:cNvSpPr>
              <p:nvPr/>
            </p:nvSpPr>
            <p:spPr bwMode="auto">
              <a:xfrm>
                <a:off x="700" y="3306"/>
                <a:ext cx="32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Text Box 62"/>
              <p:cNvSpPr txBox="1">
                <a:spLocks noChangeArrowheads="1"/>
              </p:cNvSpPr>
              <p:nvPr/>
            </p:nvSpPr>
            <p:spPr bwMode="auto">
              <a:xfrm>
                <a:off x="754" y="3318"/>
                <a:ext cx="21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</a:t>
                </a:r>
                <a:r>
                  <a:rPr kumimoji="0" lang="fr-FR" sz="1400" b="1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0</a:t>
                </a:r>
                <a:endParaRPr kumimoji="0" lang="fr-FR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Text Box 63"/>
              <p:cNvSpPr txBox="1">
                <a:spLocks noChangeArrowheads="1"/>
              </p:cNvSpPr>
              <p:nvPr/>
            </p:nvSpPr>
            <p:spPr bwMode="auto">
              <a:xfrm>
                <a:off x="1421" y="3228"/>
                <a:ext cx="77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Crack</a:t>
                </a:r>
                <a:r>
                  <a:rPr kumimoji="0" lang="fr-FR" sz="14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400" b="1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length</a:t>
                </a:r>
                <a:r>
                  <a:rPr kumimoji="0" lang="fr-FR" sz="14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Text Box 64"/>
              <p:cNvSpPr txBox="1">
                <a:spLocks noChangeArrowheads="1"/>
              </p:cNvSpPr>
              <p:nvPr/>
            </p:nvSpPr>
            <p:spPr bwMode="auto">
              <a:xfrm>
                <a:off x="525" y="1296"/>
                <a:ext cx="4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da/dN</a:t>
                </a:r>
              </a:p>
            </p:txBody>
          </p:sp>
          <p:sp>
            <p:nvSpPr>
              <p:cNvPr id="170" name="Freeform 65"/>
              <p:cNvSpPr>
                <a:spLocks/>
              </p:cNvSpPr>
              <p:nvPr/>
            </p:nvSpPr>
            <p:spPr bwMode="auto">
              <a:xfrm>
                <a:off x="1038" y="1524"/>
                <a:ext cx="888" cy="980"/>
              </a:xfrm>
              <a:custGeom>
                <a:avLst/>
                <a:gdLst>
                  <a:gd name="T0" fmla="*/ 0 w 888"/>
                  <a:gd name="T1" fmla="*/ 972 h 980"/>
                  <a:gd name="T2" fmla="*/ 48 w 888"/>
                  <a:gd name="T3" fmla="*/ 960 h 980"/>
                  <a:gd name="T4" fmla="*/ 270 w 888"/>
                  <a:gd name="T5" fmla="*/ 852 h 980"/>
                  <a:gd name="T6" fmla="*/ 462 w 888"/>
                  <a:gd name="T7" fmla="*/ 684 h 980"/>
                  <a:gd name="T8" fmla="*/ 642 w 888"/>
                  <a:gd name="T9" fmla="*/ 492 h 980"/>
                  <a:gd name="T10" fmla="*/ 804 w 888"/>
                  <a:gd name="T11" fmla="*/ 234 h 980"/>
                  <a:gd name="T12" fmla="*/ 888 w 888"/>
                  <a:gd name="T13" fmla="*/ 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8" h="980">
                    <a:moveTo>
                      <a:pt x="0" y="972"/>
                    </a:moveTo>
                    <a:cubicBezTo>
                      <a:pt x="1" y="976"/>
                      <a:pt x="3" y="980"/>
                      <a:pt x="48" y="960"/>
                    </a:cubicBezTo>
                    <a:cubicBezTo>
                      <a:pt x="93" y="940"/>
                      <a:pt x="201" y="898"/>
                      <a:pt x="270" y="852"/>
                    </a:cubicBezTo>
                    <a:cubicBezTo>
                      <a:pt x="339" y="806"/>
                      <a:pt x="400" y="744"/>
                      <a:pt x="462" y="684"/>
                    </a:cubicBezTo>
                    <a:cubicBezTo>
                      <a:pt x="524" y="624"/>
                      <a:pt x="585" y="567"/>
                      <a:pt x="642" y="492"/>
                    </a:cubicBezTo>
                    <a:cubicBezTo>
                      <a:pt x="699" y="417"/>
                      <a:pt x="763" y="316"/>
                      <a:pt x="804" y="234"/>
                    </a:cubicBezTo>
                    <a:cubicBezTo>
                      <a:pt x="845" y="152"/>
                      <a:pt x="866" y="76"/>
                      <a:pt x="888" y="0"/>
                    </a:cubicBezTo>
                  </a:path>
                </a:pathLst>
              </a:custGeom>
              <a:noFill/>
              <a:ln w="38100" cap="flat" cmpd="sng">
                <a:solidFill>
                  <a:srgbClr val="0522F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66"/>
              <p:cNvSpPr>
                <a:spLocks/>
              </p:cNvSpPr>
              <p:nvPr/>
            </p:nvSpPr>
            <p:spPr bwMode="auto">
              <a:xfrm>
                <a:off x="1062" y="2022"/>
                <a:ext cx="1242" cy="758"/>
              </a:xfrm>
              <a:custGeom>
                <a:avLst/>
                <a:gdLst>
                  <a:gd name="T0" fmla="*/ 0 w 1242"/>
                  <a:gd name="T1" fmla="*/ 752 h 758"/>
                  <a:gd name="T2" fmla="*/ 66 w 1242"/>
                  <a:gd name="T3" fmla="*/ 742 h 758"/>
                  <a:gd name="T4" fmla="*/ 372 w 1242"/>
                  <a:gd name="T5" fmla="*/ 655 h 758"/>
                  <a:gd name="T6" fmla="*/ 637 w 1242"/>
                  <a:gd name="T7" fmla="*/ 520 h 758"/>
                  <a:gd name="T8" fmla="*/ 885 w 1242"/>
                  <a:gd name="T9" fmla="*/ 366 h 758"/>
                  <a:gd name="T10" fmla="*/ 1108 w 1242"/>
                  <a:gd name="T11" fmla="*/ 158 h 758"/>
                  <a:gd name="T12" fmla="*/ 1242 w 1242"/>
                  <a:gd name="T1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2" h="758">
                    <a:moveTo>
                      <a:pt x="0" y="752"/>
                    </a:moveTo>
                    <a:cubicBezTo>
                      <a:pt x="1" y="755"/>
                      <a:pt x="4" y="758"/>
                      <a:pt x="66" y="742"/>
                    </a:cubicBezTo>
                    <a:cubicBezTo>
                      <a:pt x="128" y="726"/>
                      <a:pt x="277" y="692"/>
                      <a:pt x="372" y="655"/>
                    </a:cubicBezTo>
                    <a:cubicBezTo>
                      <a:pt x="467" y="618"/>
                      <a:pt x="551" y="568"/>
                      <a:pt x="637" y="520"/>
                    </a:cubicBezTo>
                    <a:cubicBezTo>
                      <a:pt x="722" y="472"/>
                      <a:pt x="806" y="426"/>
                      <a:pt x="885" y="366"/>
                    </a:cubicBezTo>
                    <a:cubicBezTo>
                      <a:pt x="963" y="305"/>
                      <a:pt x="1048" y="219"/>
                      <a:pt x="1108" y="158"/>
                    </a:cubicBezTo>
                    <a:cubicBezTo>
                      <a:pt x="1168" y="97"/>
                      <a:pt x="1214" y="33"/>
                      <a:pt x="1242" y="0"/>
                    </a:cubicBezTo>
                  </a:path>
                </a:pathLst>
              </a:custGeom>
              <a:noFill/>
              <a:ln w="28575" cap="flat" cmpd="sng">
                <a:solidFill>
                  <a:srgbClr val="33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Text Box 67"/>
              <p:cNvSpPr txBox="1">
                <a:spLocks noChangeArrowheads="1"/>
              </p:cNvSpPr>
              <p:nvPr/>
            </p:nvSpPr>
            <p:spPr bwMode="auto">
              <a:xfrm>
                <a:off x="1711" y="1338"/>
                <a:ext cx="49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High 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Text Box 68"/>
              <p:cNvSpPr txBox="1">
                <a:spLocks noChangeArrowheads="1"/>
              </p:cNvSpPr>
              <p:nvPr/>
            </p:nvSpPr>
            <p:spPr bwMode="auto">
              <a:xfrm>
                <a:off x="1287" y="2772"/>
                <a:ext cx="4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Low</a:t>
                </a:r>
                <a:r>
                  <a:rPr kumimoji="0" lang="fr-F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 </a:t>
                </a:r>
                <a:r>
                  <a:rPr kumimoji="0" lang="fr-FR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p:grpSp>
        <p:sp>
          <p:nvSpPr>
            <p:cNvPr id="144" name="Rectangle 69"/>
            <p:cNvSpPr>
              <a:spLocks noChangeArrowheads="1"/>
            </p:cNvSpPr>
            <p:nvPr/>
          </p:nvSpPr>
          <p:spPr bwMode="auto">
            <a:xfrm>
              <a:off x="2066" y="2184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70"/>
            <p:cNvSpPr>
              <a:spLocks noChangeArrowheads="1"/>
            </p:cNvSpPr>
            <p:nvPr/>
          </p:nvSpPr>
          <p:spPr bwMode="auto">
            <a:xfrm>
              <a:off x="1054" y="2746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71"/>
            <p:cNvSpPr>
              <a:spLocks noChangeArrowheads="1"/>
            </p:cNvSpPr>
            <p:nvPr/>
          </p:nvSpPr>
          <p:spPr bwMode="auto">
            <a:xfrm>
              <a:off x="1314" y="2653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72"/>
            <p:cNvSpPr>
              <a:spLocks noChangeArrowheads="1"/>
            </p:cNvSpPr>
            <p:nvPr/>
          </p:nvSpPr>
          <p:spPr bwMode="auto">
            <a:xfrm>
              <a:off x="1544" y="2576"/>
              <a:ext cx="114" cy="75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Rectangle 73"/>
            <p:cNvSpPr>
              <a:spLocks noChangeArrowheads="1"/>
            </p:cNvSpPr>
            <p:nvPr/>
          </p:nvSpPr>
          <p:spPr bwMode="auto">
            <a:xfrm>
              <a:off x="1672" y="2456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74"/>
            <p:cNvSpPr>
              <a:spLocks noChangeArrowheads="1"/>
            </p:cNvSpPr>
            <p:nvPr/>
          </p:nvSpPr>
          <p:spPr bwMode="auto">
            <a:xfrm>
              <a:off x="1969" y="2292"/>
              <a:ext cx="115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Rectangle 75"/>
            <p:cNvSpPr>
              <a:spLocks noChangeArrowheads="1"/>
            </p:cNvSpPr>
            <p:nvPr/>
          </p:nvSpPr>
          <p:spPr bwMode="auto">
            <a:xfrm>
              <a:off x="1878" y="2380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Rectangle 76"/>
            <p:cNvSpPr>
              <a:spLocks noChangeArrowheads="1"/>
            </p:cNvSpPr>
            <p:nvPr/>
          </p:nvSpPr>
          <p:spPr bwMode="auto">
            <a:xfrm>
              <a:off x="2163" y="2071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Rectangle 77"/>
            <p:cNvSpPr>
              <a:spLocks noChangeArrowheads="1"/>
            </p:cNvSpPr>
            <p:nvPr/>
          </p:nvSpPr>
          <p:spPr bwMode="auto">
            <a:xfrm>
              <a:off x="2264" y="1984"/>
              <a:ext cx="114" cy="7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53" name="Group 78"/>
            <p:cNvGrpSpPr>
              <a:grpSpLocks/>
            </p:cNvGrpSpPr>
            <p:nvPr/>
          </p:nvGrpSpPr>
          <p:grpSpPr bwMode="auto">
            <a:xfrm>
              <a:off x="1074" y="1524"/>
              <a:ext cx="912" cy="966"/>
              <a:chOff x="4266" y="1526"/>
              <a:chExt cx="594" cy="966"/>
            </a:xfrm>
          </p:grpSpPr>
          <p:sp>
            <p:nvSpPr>
              <p:cNvPr id="154" name="Oval 79"/>
              <p:cNvSpPr>
                <a:spLocks noChangeArrowheads="1"/>
              </p:cNvSpPr>
              <p:nvPr/>
            </p:nvSpPr>
            <p:spPr bwMode="auto">
              <a:xfrm>
                <a:off x="4794" y="1526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Oval 80"/>
              <p:cNvSpPr>
                <a:spLocks noChangeArrowheads="1"/>
              </p:cNvSpPr>
              <p:nvPr/>
            </p:nvSpPr>
            <p:spPr bwMode="auto">
              <a:xfrm>
                <a:off x="4766" y="1630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Oval 81"/>
              <p:cNvSpPr>
                <a:spLocks noChangeArrowheads="1"/>
              </p:cNvSpPr>
              <p:nvPr/>
            </p:nvSpPr>
            <p:spPr bwMode="auto">
              <a:xfrm>
                <a:off x="4722" y="1734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Oval 82"/>
              <p:cNvSpPr>
                <a:spLocks noChangeArrowheads="1"/>
              </p:cNvSpPr>
              <p:nvPr/>
            </p:nvSpPr>
            <p:spPr bwMode="auto">
              <a:xfrm>
                <a:off x="4678" y="1838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Oval 83"/>
              <p:cNvSpPr>
                <a:spLocks noChangeArrowheads="1"/>
              </p:cNvSpPr>
              <p:nvPr/>
            </p:nvSpPr>
            <p:spPr bwMode="auto">
              <a:xfrm>
                <a:off x="4634" y="1942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Oval 84"/>
              <p:cNvSpPr>
                <a:spLocks noChangeArrowheads="1"/>
              </p:cNvSpPr>
              <p:nvPr/>
            </p:nvSpPr>
            <p:spPr bwMode="auto">
              <a:xfrm>
                <a:off x="4598" y="1990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Oval 85"/>
              <p:cNvSpPr>
                <a:spLocks noChangeArrowheads="1"/>
              </p:cNvSpPr>
              <p:nvPr/>
            </p:nvSpPr>
            <p:spPr bwMode="auto">
              <a:xfrm>
                <a:off x="4554" y="2110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Oval 86"/>
              <p:cNvSpPr>
                <a:spLocks noChangeArrowheads="1"/>
              </p:cNvSpPr>
              <p:nvPr/>
            </p:nvSpPr>
            <p:spPr bwMode="auto">
              <a:xfrm>
                <a:off x="4450" y="2194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Oval 87"/>
              <p:cNvSpPr>
                <a:spLocks noChangeArrowheads="1"/>
              </p:cNvSpPr>
              <p:nvPr/>
            </p:nvSpPr>
            <p:spPr bwMode="auto">
              <a:xfrm>
                <a:off x="4342" y="2370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Oval 88"/>
              <p:cNvSpPr>
                <a:spLocks noChangeArrowheads="1"/>
              </p:cNvSpPr>
              <p:nvPr/>
            </p:nvSpPr>
            <p:spPr bwMode="auto">
              <a:xfrm>
                <a:off x="4266" y="2426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Oval 89"/>
              <p:cNvSpPr>
                <a:spLocks noChangeArrowheads="1"/>
              </p:cNvSpPr>
              <p:nvPr/>
            </p:nvSpPr>
            <p:spPr bwMode="auto">
              <a:xfrm>
                <a:off x="4434" y="2286"/>
                <a:ext cx="66" cy="66"/>
              </a:xfrm>
              <a:prstGeom prst="ellipse">
                <a:avLst/>
              </a:prstGeom>
              <a:solidFill>
                <a:srgbClr val="0522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85" name="Oval 90"/>
          <p:cNvSpPr>
            <a:spLocks noChangeArrowheads="1"/>
          </p:cNvSpPr>
          <p:nvPr/>
        </p:nvSpPr>
        <p:spPr bwMode="auto">
          <a:xfrm rot="2705765">
            <a:off x="6678196" y="2695578"/>
            <a:ext cx="468312" cy="962025"/>
          </a:xfrm>
          <a:prstGeom prst="ellips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6" name="Line 91"/>
          <p:cNvSpPr>
            <a:spLocks noChangeShapeType="1"/>
          </p:cNvSpPr>
          <p:nvPr/>
        </p:nvSpPr>
        <p:spPr bwMode="auto">
          <a:xfrm>
            <a:off x="7088564" y="3328197"/>
            <a:ext cx="457200" cy="742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7" name="Text Box 92"/>
          <p:cNvSpPr txBox="1">
            <a:spLocks noChangeArrowheads="1"/>
          </p:cNvSpPr>
          <p:nvPr/>
        </p:nvSpPr>
        <p:spPr bwMode="auto">
          <a:xfrm>
            <a:off x="6729789" y="4010530"/>
            <a:ext cx="1628775" cy="65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Single </a:t>
            </a:r>
            <a:r>
              <a:rPr kumimoji="0" lang="fr-F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curve</a:t>
            </a:r>
            <a:endParaRPr kumimoji="0" lang="fr-FR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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 - da/dN</a:t>
            </a:r>
          </a:p>
        </p:txBody>
      </p:sp>
      <p:sp>
        <p:nvSpPr>
          <p:cNvPr id="188" name="Line 93"/>
          <p:cNvSpPr>
            <a:spLocks noChangeShapeType="1"/>
          </p:cNvSpPr>
          <p:nvPr/>
        </p:nvSpPr>
        <p:spPr bwMode="auto">
          <a:xfrm>
            <a:off x="2849939" y="3518697"/>
            <a:ext cx="1304925" cy="1552575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9" name="Text Box 94"/>
          <p:cNvSpPr txBox="1">
            <a:spLocks noChangeArrowheads="1"/>
          </p:cNvSpPr>
          <p:nvPr/>
        </p:nvSpPr>
        <p:spPr bwMode="auto">
          <a:xfrm>
            <a:off x="3313554" y="5109472"/>
            <a:ext cx="21080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Computation of 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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 (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</a:t>
            </a:r>
            <a:r>
              <a: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,a)</a:t>
            </a:r>
          </a:p>
        </p:txBody>
      </p:sp>
    </p:spTree>
    <p:extLst>
      <p:ext uri="{BB962C8B-B14F-4D97-AF65-F5344CB8AC3E}">
        <p14:creationId xmlns:p14="http://schemas.microsoft.com/office/powerpoint/2010/main" val="30434658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10" grpId="0" animBg="1"/>
      <p:bldP spid="111" grpId="0" animBg="1"/>
      <p:bldP spid="112" grpId="0" animBg="1"/>
      <p:bldP spid="113" grpId="0" animBg="1"/>
      <p:bldP spid="114" grpId="0" autoUpdateAnimBg="0"/>
      <p:bldP spid="115" grpId="0" animBg="1"/>
      <p:bldP spid="185" grpId="0" animBg="1"/>
      <p:bldP spid="186" grpId="0" animBg="1"/>
      <p:bldP spid="187" grpId="0" autoUpdateAnimBg="0"/>
      <p:bldP spid="188" grpId="0" animBg="1"/>
      <p:bldP spid="18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7221" y="11402"/>
            <a:ext cx="8229600" cy="1143000"/>
          </a:xfrm>
        </p:spPr>
        <p:txBody>
          <a:bodyPr/>
          <a:lstStyle/>
          <a:p>
            <a:r>
              <a:rPr lang="fr-FR" dirty="0" smtClean="0"/>
              <a:t>Paris </a:t>
            </a:r>
            <a:r>
              <a:rPr lang="fr-FR" dirty="0" err="1" smtClean="0"/>
              <a:t>correlation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3" y="1814944"/>
            <a:ext cx="5478911" cy="42781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96" y="1950462"/>
            <a:ext cx="3625885" cy="1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807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2183"/>
            <a:ext cx="8326582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Transposability</a:t>
            </a:r>
            <a:r>
              <a:rPr lang="fr-FR" dirty="0"/>
              <a:t> of </a:t>
            </a:r>
            <a:r>
              <a:rPr lang="fr-FR" dirty="0" err="1"/>
              <a:t>laboratory</a:t>
            </a:r>
            <a:r>
              <a:rPr lang="fr-FR" dirty="0"/>
              <a:t> </a:t>
            </a:r>
            <a:r>
              <a:rPr lang="fr-FR" dirty="0" smtClean="0"/>
              <a:t>data to structures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Picture 3" descr="p1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3"/>
          <a:stretch>
            <a:fillRect/>
          </a:stretch>
        </p:blipFill>
        <p:spPr bwMode="auto">
          <a:xfrm>
            <a:off x="299604" y="1406236"/>
            <a:ext cx="8727422" cy="457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42970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111"/>
            <a:ext cx="8229600" cy="1143000"/>
          </a:xfrm>
        </p:spPr>
        <p:txBody>
          <a:bodyPr/>
          <a:lstStyle/>
          <a:p>
            <a:r>
              <a:rPr lang="fr-FR" dirty="0" smtClean="0"/>
              <a:t>da/dN-</a:t>
            </a:r>
            <a:r>
              <a:rPr lang="fr-FR" dirty="0" smtClean="0">
                <a:sym typeface="Symbol" panose="05050102010706020507" pitchFamily="18" charset="2"/>
              </a:rPr>
              <a:t>K </a:t>
            </a:r>
            <a:r>
              <a:rPr lang="fr-FR" dirty="0" err="1" smtClean="0">
                <a:sym typeface="Symbol" panose="05050102010706020507" pitchFamily="18" charset="2"/>
              </a:rPr>
              <a:t>curve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918200" y="1796412"/>
            <a:ext cx="1433513" cy="3479800"/>
            <a:chOff x="3611" y="1336"/>
            <a:chExt cx="903" cy="2192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H="1" flipV="1">
              <a:off x="3656" y="1346"/>
              <a:ext cx="0" cy="2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3618" y="2298"/>
              <a:ext cx="90" cy="1026"/>
              <a:chOff x="3600" y="2304"/>
              <a:chExt cx="90" cy="1026"/>
            </a:xfrm>
          </p:grpSpPr>
          <p:sp>
            <p:nvSpPr>
              <p:cNvPr id="12" name="Line 5"/>
              <p:cNvSpPr>
                <a:spLocks noChangeShapeType="1"/>
              </p:cNvSpPr>
              <p:nvPr/>
            </p:nvSpPr>
            <p:spPr bwMode="auto">
              <a:xfrm>
                <a:off x="3600" y="2304"/>
                <a:ext cx="90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>
                <a:off x="3600" y="2736"/>
                <a:ext cx="90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3600" y="3054"/>
                <a:ext cx="90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>
                <a:off x="3600" y="3330"/>
                <a:ext cx="90" cy="0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3611" y="1336"/>
              <a:ext cx="90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b="1" dirty="0" smtClean="0">
                  <a:latin typeface="Calibri" panose="020F0502020204030204" pitchFamily="34" charset="0"/>
                </a:rPr>
                <a:t>Crack growth rate at  50 </a:t>
              </a:r>
              <a:r>
                <a:rPr lang="en-GB" sz="1400" b="1" dirty="0">
                  <a:latin typeface="Calibri" panose="020F0502020204030204" pitchFamily="34" charset="0"/>
                </a:rPr>
                <a:t>Hz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724" y="3217"/>
              <a:ext cx="66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>
                  <a:latin typeface="Calibri" panose="020F0502020204030204" pitchFamily="34" charset="0"/>
                </a:rPr>
                <a:t>1 </a:t>
              </a:r>
              <a:r>
                <a:rPr lang="en-GB" sz="1400" dirty="0" smtClean="0">
                  <a:latin typeface="Calibri" panose="020F0502020204030204" pitchFamily="34" charset="0"/>
                </a:rPr>
                <a:t>mm/week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3716" y="2982"/>
              <a:ext cx="58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>
                  <a:latin typeface="Calibri" panose="020F0502020204030204" pitchFamily="34" charset="0"/>
                </a:rPr>
                <a:t>1 </a:t>
              </a:r>
              <a:r>
                <a:rPr lang="en-GB" sz="1400" dirty="0" smtClean="0">
                  <a:latin typeface="Calibri" panose="020F0502020204030204" pitchFamily="34" charset="0"/>
                </a:rPr>
                <a:t>mm/day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724" y="2670"/>
              <a:ext cx="64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>
                  <a:latin typeface="Calibri" panose="020F0502020204030204" pitchFamily="34" charset="0"/>
                </a:rPr>
                <a:t>1 </a:t>
              </a:r>
              <a:r>
                <a:rPr lang="en-GB" sz="1400" dirty="0" smtClean="0">
                  <a:latin typeface="Calibri" panose="020F0502020204030204" pitchFamily="34" charset="0"/>
                </a:rPr>
                <a:t>mm/hour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3691" y="2232"/>
              <a:ext cx="75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>
                  <a:latin typeface="Calibri" panose="020F0502020204030204" pitchFamily="34" charset="0"/>
                </a:rPr>
                <a:t>1 mm/minute</a:t>
              </a:r>
            </a:p>
          </p:txBody>
        </p:sp>
      </p:grp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177336" y="3793586"/>
            <a:ext cx="3305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>
                <a:latin typeface="Calibri" panose="020F0502020204030204" pitchFamily="34" charset="0"/>
              </a:rPr>
              <a:t>m</a:t>
            </a:r>
          </a:p>
        </p:txBody>
      </p: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3471862" y="3680775"/>
            <a:ext cx="660400" cy="514350"/>
            <a:chOff x="2388" y="2220"/>
            <a:chExt cx="416" cy="324"/>
          </a:xfrm>
        </p:grpSpPr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388" y="2544"/>
              <a:ext cx="4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2804" y="2220"/>
              <a:ext cx="0" cy="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2949575" y="1893250"/>
            <a:ext cx="2825750" cy="3409950"/>
            <a:chOff x="1735" y="1386"/>
            <a:chExt cx="1780" cy="2148"/>
          </a:xfrm>
        </p:grpSpPr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1902" y="1392"/>
              <a:ext cx="0" cy="21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2880" y="1386"/>
              <a:ext cx="0" cy="214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1735" y="1631"/>
              <a:ext cx="14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b="1">
                  <a:latin typeface="Calibri" panose="020F0502020204030204" pitchFamily="34" charset="0"/>
                </a:rPr>
                <a:t>I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2308" y="1631"/>
              <a:ext cx="17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b="1">
                  <a:latin typeface="Calibri" panose="020F0502020204030204" pitchFamily="34" charset="0"/>
                </a:rPr>
                <a:t>II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308" y="1631"/>
              <a:ext cx="20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b="1">
                  <a:latin typeface="Calibri" panose="020F0502020204030204" pitchFamily="34" charset="0"/>
                </a:rPr>
                <a:t>III</a:t>
              </a:r>
            </a:p>
          </p:txBody>
        </p:sp>
      </p:grp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2703512" y="2604450"/>
            <a:ext cx="2781300" cy="2174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graphicFrame>
        <p:nvGraphicFramePr>
          <p:cNvPr id="2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015262"/>
              </p:ext>
            </p:extLst>
          </p:nvPr>
        </p:nvGraphicFramePr>
        <p:xfrm>
          <a:off x="3343275" y="4442775"/>
          <a:ext cx="1422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8" name="Équation" r:id="rId3" imgW="1422360" imgH="571320" progId="Equation.3">
                  <p:embed/>
                </p:oleObj>
              </mc:Choice>
              <mc:Fallback>
                <p:oleObj name="Équation" r:id="rId3" imgW="142236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4442775"/>
                        <a:ext cx="1422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0">
                              <a:gsLst>
                                <a:gs pos="0">
                                  <a:srgbClr val="EAEAEA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2601912" y="1851975"/>
            <a:ext cx="0" cy="3463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2601912" y="5315900"/>
            <a:ext cx="356393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30" name="Group 31"/>
          <p:cNvGrpSpPr>
            <a:grpSpLocks/>
          </p:cNvGrpSpPr>
          <p:nvPr/>
        </p:nvGrpSpPr>
        <p:grpSpPr bwMode="auto">
          <a:xfrm>
            <a:off x="2505075" y="2763200"/>
            <a:ext cx="177800" cy="2362200"/>
            <a:chOff x="1448" y="1920"/>
            <a:chExt cx="112" cy="1488"/>
          </a:xfrm>
        </p:grpSpPr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1448" y="1920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448" y="2168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1448" y="2416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1448" y="2664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1448" y="2912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>
              <a:off x="1448" y="3160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448" y="3408"/>
              <a:ext cx="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grpSp>
        <p:nvGrpSpPr>
          <p:cNvPr id="38" name="Group 58"/>
          <p:cNvGrpSpPr>
            <a:grpSpLocks/>
          </p:cNvGrpSpPr>
          <p:nvPr/>
        </p:nvGrpSpPr>
        <p:grpSpPr bwMode="auto">
          <a:xfrm>
            <a:off x="2057404" y="2669537"/>
            <a:ext cx="527051" cy="2638425"/>
            <a:chOff x="1437" y="1554"/>
            <a:chExt cx="332" cy="1662"/>
          </a:xfrm>
        </p:grpSpPr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1438" y="3022"/>
              <a:ext cx="33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 dirty="0">
                  <a:latin typeface="Calibri" panose="020F0502020204030204" pitchFamily="34" charset="0"/>
                </a:rPr>
                <a:t>10</a:t>
              </a:r>
              <a:r>
                <a:rPr lang="en-GB" sz="1400" baseline="30000" dirty="0">
                  <a:latin typeface="Calibri" panose="020F0502020204030204" pitchFamily="34" charset="0"/>
                </a:rPr>
                <a:t>-11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1437" y="2532"/>
              <a:ext cx="29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>
                  <a:latin typeface="Calibri" panose="020F0502020204030204" pitchFamily="34" charset="0"/>
                </a:rPr>
                <a:t>10</a:t>
              </a:r>
              <a:r>
                <a:rPr lang="en-GB" sz="1400" baseline="30000">
                  <a:latin typeface="Calibri" panose="020F0502020204030204" pitchFamily="34" charset="0"/>
                </a:rPr>
                <a:t>-9</a:t>
              </a:r>
              <a:endParaRPr lang="en-GB" sz="1400">
                <a:latin typeface="Calibri" panose="020F0502020204030204" pitchFamily="34" charset="0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1437" y="2043"/>
              <a:ext cx="29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>
                  <a:latin typeface="Calibri" panose="020F0502020204030204" pitchFamily="34" charset="0"/>
                </a:rPr>
                <a:t>10</a:t>
              </a:r>
              <a:r>
                <a:rPr lang="en-GB" sz="1400" baseline="30000">
                  <a:latin typeface="Calibri" panose="020F0502020204030204" pitchFamily="34" charset="0"/>
                </a:rPr>
                <a:t>-7</a:t>
              </a:r>
              <a:endParaRPr lang="en-GB" sz="1400">
                <a:latin typeface="Calibri" panose="020F0502020204030204" pitchFamily="34" charset="0"/>
              </a:endParaRP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1437" y="1554"/>
              <a:ext cx="29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EAEAEA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ts val="500"/>
                </a:spcBef>
                <a:spcAft>
                  <a:spcPts val="500"/>
                </a:spcAft>
              </a:pPr>
              <a:r>
                <a:rPr lang="en-GB" sz="1400">
                  <a:latin typeface="Calibri" panose="020F0502020204030204" pitchFamily="34" charset="0"/>
                </a:rPr>
                <a:t>10</a:t>
              </a:r>
              <a:r>
                <a:rPr lang="en-GB" sz="1400" baseline="30000">
                  <a:latin typeface="Calibri" panose="020F0502020204030204" pitchFamily="34" charset="0"/>
                </a:rPr>
                <a:t>-5</a:t>
              </a:r>
              <a:endParaRPr lang="en-GB" sz="1400">
                <a:latin typeface="Calibri" panose="020F0502020204030204" pitchFamily="34" charset="0"/>
              </a:endParaRPr>
            </a:p>
          </p:txBody>
        </p:sp>
      </p:grpSp>
      <p:sp>
        <p:nvSpPr>
          <p:cNvPr id="43" name="Freeform 43"/>
          <p:cNvSpPr>
            <a:spLocks/>
          </p:cNvSpPr>
          <p:nvPr/>
        </p:nvSpPr>
        <p:spPr bwMode="auto">
          <a:xfrm>
            <a:off x="2830512" y="1902775"/>
            <a:ext cx="2651125" cy="3498850"/>
          </a:xfrm>
          <a:custGeom>
            <a:avLst/>
            <a:gdLst>
              <a:gd name="T0" fmla="*/ 8 w 1670"/>
              <a:gd name="T1" fmla="*/ 2204 h 2204"/>
              <a:gd name="T2" fmla="*/ 6 w 1670"/>
              <a:gd name="T3" fmla="*/ 2082 h 2204"/>
              <a:gd name="T4" fmla="*/ 28 w 1670"/>
              <a:gd name="T5" fmla="*/ 1820 h 2204"/>
              <a:gd name="T6" fmla="*/ 176 w 1670"/>
              <a:gd name="T7" fmla="*/ 1604 h 2204"/>
              <a:gd name="T8" fmla="*/ 878 w 1670"/>
              <a:gd name="T9" fmla="*/ 1072 h 2204"/>
              <a:gd name="T10" fmla="*/ 1312 w 1670"/>
              <a:gd name="T11" fmla="*/ 708 h 2204"/>
              <a:gd name="T12" fmla="*/ 1574 w 1670"/>
              <a:gd name="T13" fmla="*/ 312 h 2204"/>
              <a:gd name="T14" fmla="*/ 1670 w 1670"/>
              <a:gd name="T15" fmla="*/ 0 h 2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0" h="2204">
                <a:moveTo>
                  <a:pt x="8" y="2204"/>
                </a:moveTo>
                <a:lnTo>
                  <a:pt x="6" y="2082"/>
                </a:lnTo>
                <a:cubicBezTo>
                  <a:pt x="9" y="2018"/>
                  <a:pt x="0" y="1900"/>
                  <a:pt x="28" y="1820"/>
                </a:cubicBezTo>
                <a:cubicBezTo>
                  <a:pt x="44" y="1722"/>
                  <a:pt x="92" y="1676"/>
                  <a:pt x="176" y="1604"/>
                </a:cubicBezTo>
                <a:cubicBezTo>
                  <a:pt x="260" y="1532"/>
                  <a:pt x="689" y="1221"/>
                  <a:pt x="878" y="1072"/>
                </a:cubicBezTo>
                <a:cubicBezTo>
                  <a:pt x="1067" y="923"/>
                  <a:pt x="1196" y="835"/>
                  <a:pt x="1312" y="708"/>
                </a:cubicBezTo>
                <a:cubicBezTo>
                  <a:pt x="1428" y="581"/>
                  <a:pt x="1514" y="430"/>
                  <a:pt x="1574" y="312"/>
                </a:cubicBezTo>
                <a:cubicBezTo>
                  <a:pt x="1634" y="194"/>
                  <a:pt x="1649" y="97"/>
                  <a:pt x="1670" y="0"/>
                </a:cubicBezTo>
              </a:path>
            </a:pathLst>
          </a:custGeom>
          <a:noFill/>
          <a:ln w="38100" cap="flat" cmpd="sng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1799097" y="1954871"/>
            <a:ext cx="883319" cy="65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dirty="0">
                <a:latin typeface="Calibri" panose="020F0502020204030204" pitchFamily="34" charset="0"/>
              </a:rPr>
              <a:t>da/dN</a:t>
            </a:r>
          </a:p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dirty="0">
                <a:latin typeface="Calibri" panose="020F0502020204030204" pitchFamily="34" charset="0"/>
              </a:rPr>
              <a:t>(m/cycle)</a:t>
            </a:r>
          </a:p>
        </p:txBody>
      </p:sp>
      <p:sp>
        <p:nvSpPr>
          <p:cNvPr id="45" name="Text Box 45"/>
          <p:cNvSpPr txBox="1">
            <a:spLocks noChangeArrowheads="1"/>
          </p:cNvSpPr>
          <p:nvPr/>
        </p:nvSpPr>
        <p:spPr bwMode="auto">
          <a:xfrm>
            <a:off x="6101084" y="5158836"/>
            <a:ext cx="3930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dirty="0" smtClean="0">
                <a:latin typeface="Calibri" panose="020F0502020204030204" pitchFamily="34" charset="0"/>
                <a:sym typeface="Symbol" panose="05050102010706020507" pitchFamily="18" charset="2"/>
              </a:rPr>
              <a:t></a:t>
            </a:r>
            <a:r>
              <a:rPr lang="en-GB" sz="1400" b="1" dirty="0" smtClean="0">
                <a:latin typeface="Calibri" panose="020F0502020204030204" pitchFamily="34" charset="0"/>
              </a:rPr>
              <a:t>K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46" name="Text Box 46"/>
          <p:cNvSpPr txBox="1">
            <a:spLocks noChangeArrowheads="1"/>
          </p:cNvSpPr>
          <p:nvPr/>
        </p:nvSpPr>
        <p:spPr bwMode="auto">
          <a:xfrm>
            <a:off x="2644521" y="1425036"/>
            <a:ext cx="30008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i="1" dirty="0">
                <a:latin typeface="Calibri" panose="020F0502020204030204" pitchFamily="34" charset="0"/>
              </a:rPr>
              <a:t>Influence </a:t>
            </a:r>
            <a:r>
              <a:rPr lang="en-GB" sz="1400" b="1" i="1" dirty="0" smtClean="0">
                <a:latin typeface="Calibri" panose="020F0502020204030204" pitchFamily="34" charset="0"/>
              </a:rPr>
              <a:t>of microstructure</a:t>
            </a:r>
            <a:r>
              <a:rPr lang="en-GB" sz="1400" b="1" i="1" dirty="0">
                <a:latin typeface="Calibri" panose="020F0502020204030204" pitchFamily="34" charset="0"/>
              </a:rPr>
              <a:t>, </a:t>
            </a:r>
            <a:r>
              <a:rPr lang="en-GB" sz="1400" b="1" i="1" dirty="0" smtClean="0">
                <a:latin typeface="Calibri" panose="020F0502020204030204" pitchFamily="34" charset="0"/>
              </a:rPr>
              <a:t>load ratio</a:t>
            </a:r>
            <a:endParaRPr lang="en-GB" sz="1400" b="1" i="1" dirty="0">
              <a:latin typeface="Calibri" panose="020F0502020204030204" pitchFamily="34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2654741" y="2756950"/>
            <a:ext cx="532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i="1" dirty="0" smtClean="0">
                <a:latin typeface="Calibri" panose="020F0502020204030204" pitchFamily="34" charset="0"/>
              </a:rPr>
              <a:t>High</a:t>
            </a:r>
            <a:endParaRPr lang="en-GB" sz="1400" b="1" i="1" dirty="0">
              <a:latin typeface="Calibri" panose="020F0502020204030204" pitchFamily="34" charset="0"/>
            </a:endParaRPr>
          </a:p>
        </p:txBody>
      </p:sp>
      <p:sp>
        <p:nvSpPr>
          <p:cNvPr id="48" name="Line 49"/>
          <p:cNvSpPr>
            <a:spLocks noChangeShapeType="1"/>
          </p:cNvSpPr>
          <p:nvPr/>
        </p:nvSpPr>
        <p:spPr bwMode="auto">
          <a:xfrm flipH="1">
            <a:off x="2981325" y="1702750"/>
            <a:ext cx="1130300" cy="1038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3665029" y="2756950"/>
            <a:ext cx="61061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i="1" dirty="0" smtClean="0">
                <a:latin typeface="Calibri" panose="020F0502020204030204" pitchFamily="34" charset="0"/>
              </a:rPr>
              <a:t>Weak</a:t>
            </a:r>
            <a:endParaRPr lang="en-GB" sz="1400" b="1" i="1" dirty="0">
              <a:latin typeface="Calibri" panose="020F0502020204030204" pitchFamily="34" charset="0"/>
            </a:endParaRPr>
          </a:p>
        </p:txBody>
      </p:sp>
      <p:sp>
        <p:nvSpPr>
          <p:cNvPr id="50" name="Line 52"/>
          <p:cNvSpPr>
            <a:spLocks noChangeShapeType="1"/>
          </p:cNvSpPr>
          <p:nvPr/>
        </p:nvSpPr>
        <p:spPr bwMode="auto">
          <a:xfrm>
            <a:off x="4111625" y="1702750"/>
            <a:ext cx="0" cy="563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1" name="Text Box 54"/>
          <p:cNvSpPr txBox="1">
            <a:spLocks noChangeArrowheads="1"/>
          </p:cNvSpPr>
          <p:nvPr/>
        </p:nvSpPr>
        <p:spPr bwMode="auto">
          <a:xfrm>
            <a:off x="5378891" y="2756950"/>
            <a:ext cx="532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AEAEA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en-GB" sz="1400" b="1" i="1" dirty="0" smtClean="0">
                <a:latin typeface="Calibri" panose="020F0502020204030204" pitchFamily="34" charset="0"/>
              </a:rPr>
              <a:t>High</a:t>
            </a:r>
            <a:endParaRPr lang="en-GB" sz="1400" b="1" i="1" dirty="0">
              <a:latin typeface="Calibri" panose="020F0502020204030204" pitchFamily="34" charset="0"/>
            </a:endParaRPr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>
            <a:off x="4111625" y="1702750"/>
            <a:ext cx="1130300" cy="1038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>
            <a:off x="5580062" y="1893250"/>
            <a:ext cx="0" cy="3633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2321723" y="5387536"/>
                <a:ext cx="1279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threshold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723" y="5387536"/>
                <a:ext cx="127900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4286" r="-1905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4765675" y="5387536"/>
                <a:ext cx="159787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fr-FR" sz="20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Ic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75" y="5387536"/>
                <a:ext cx="1597873" cy="6771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45246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6" grpId="0" autoUpdateAnimBg="0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Mechanisms</a:t>
            </a:r>
            <a:endParaRPr lang="fr-FR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04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111"/>
            <a:ext cx="8229600" cy="1143000"/>
          </a:xfrm>
        </p:spPr>
        <p:txBody>
          <a:bodyPr/>
          <a:lstStyle/>
          <a:p>
            <a:r>
              <a:rPr lang="en-GB" dirty="0"/>
              <a:t>Cyclic deformation at the crack tip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1628178" y="4474245"/>
            <a:ext cx="679450" cy="679450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100000">
                <a:srgbClr val="80808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628178" y="4688557"/>
            <a:ext cx="246063" cy="250825"/>
          </a:xfrm>
          <a:prstGeom prst="ellipse">
            <a:avLst/>
          </a:prstGeom>
          <a:gradFill rotWithShape="0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69378" y="2145382"/>
            <a:ext cx="463550" cy="1038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H="1" flipV="1">
            <a:off x="1532928" y="2145382"/>
            <a:ext cx="463550" cy="1038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007591" y="2154907"/>
            <a:ext cx="463550" cy="10382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492028" y="1805657"/>
            <a:ext cx="1314450" cy="831850"/>
          </a:xfrm>
          <a:custGeom>
            <a:avLst/>
            <a:gdLst>
              <a:gd name="T0" fmla="*/ 0 w 828"/>
              <a:gd name="T1" fmla="*/ 524 h 524"/>
              <a:gd name="T2" fmla="*/ 218 w 828"/>
              <a:gd name="T3" fmla="*/ 0 h 524"/>
              <a:gd name="T4" fmla="*/ 828 w 828"/>
              <a:gd name="T5" fmla="*/ 2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8" h="524">
                <a:moveTo>
                  <a:pt x="0" y="524"/>
                </a:moveTo>
                <a:lnTo>
                  <a:pt x="218" y="0"/>
                </a:lnTo>
                <a:lnTo>
                  <a:pt x="828" y="2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831753" y="1813595"/>
            <a:ext cx="971550" cy="1695450"/>
          </a:xfrm>
          <a:custGeom>
            <a:avLst/>
            <a:gdLst>
              <a:gd name="T0" fmla="*/ 612 w 612"/>
              <a:gd name="T1" fmla="*/ 0 h 1068"/>
              <a:gd name="T2" fmla="*/ 270 w 612"/>
              <a:gd name="T3" fmla="*/ 1068 h 1068"/>
              <a:gd name="T4" fmla="*/ 0 w 612"/>
              <a:gd name="T5" fmla="*/ 1068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12" h="1068">
                <a:moveTo>
                  <a:pt x="612" y="0"/>
                </a:moveTo>
                <a:lnTo>
                  <a:pt x="270" y="1068"/>
                </a:lnTo>
                <a:lnTo>
                  <a:pt x="0" y="1068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896496" y="3150677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0846" y="1931477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861696" y="3280852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363346" y="1960052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204846" y="2714114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98696" y="1547302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579496" y="3604702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 flipV="1">
            <a:off x="1628178" y="3709070"/>
            <a:ext cx="0" cy="2209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1609128" y="4796507"/>
            <a:ext cx="2005013" cy="4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263240" y="3604394"/>
            <a:ext cx="25680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289722" y="4579119"/>
            <a:ext cx="2487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</a:t>
            </a: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936028" y="4569495"/>
            <a:ext cx="681038" cy="457200"/>
          </a:xfrm>
          <a:custGeom>
            <a:avLst/>
            <a:gdLst>
              <a:gd name="T0" fmla="*/ 12 w 429"/>
              <a:gd name="T1" fmla="*/ 0 h 288"/>
              <a:gd name="T2" fmla="*/ 333 w 429"/>
              <a:gd name="T3" fmla="*/ 0 h 288"/>
              <a:gd name="T4" fmla="*/ 429 w 429"/>
              <a:gd name="T5" fmla="*/ 144 h 288"/>
              <a:gd name="T6" fmla="*/ 327 w 429"/>
              <a:gd name="T7" fmla="*/ 288 h 288"/>
              <a:gd name="T8" fmla="*/ 0 w 429"/>
              <a:gd name="T9" fmla="*/ 28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" h="288">
                <a:moveTo>
                  <a:pt x="12" y="0"/>
                </a:moveTo>
                <a:lnTo>
                  <a:pt x="333" y="0"/>
                </a:lnTo>
                <a:lnTo>
                  <a:pt x="429" y="144"/>
                </a:lnTo>
                <a:lnTo>
                  <a:pt x="327" y="288"/>
                </a:lnTo>
                <a:lnTo>
                  <a:pt x="0" y="285"/>
                </a:lnTo>
              </a:path>
            </a:pathLst>
          </a:custGeom>
          <a:noFill/>
          <a:ln w="9525" cap="flat" cmpd="sng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1869478" y="4793332"/>
            <a:ext cx="9525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2210791" y="4586957"/>
            <a:ext cx="3286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2449827" y="3880927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1815674" y="5652577"/>
            <a:ext cx="2600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1585510" y="5652577"/>
            <a:ext cx="2551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</a:t>
            </a:r>
          </a:p>
        </p:txBody>
      </p:sp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1791808" y="4600064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</a:t>
            </a: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 flipH="1" flipV="1">
            <a:off x="1745653" y="4013870"/>
            <a:ext cx="57150" cy="1628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 flipH="1">
            <a:off x="1712316" y="4032920"/>
            <a:ext cx="38100" cy="247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Freeform 35"/>
          <p:cNvSpPr>
            <a:spLocks/>
          </p:cNvSpPr>
          <p:nvPr/>
        </p:nvSpPr>
        <p:spPr bwMode="auto">
          <a:xfrm>
            <a:off x="2902941" y="4594895"/>
            <a:ext cx="366712" cy="214312"/>
          </a:xfrm>
          <a:custGeom>
            <a:avLst/>
            <a:gdLst>
              <a:gd name="T0" fmla="*/ 231 w 231"/>
              <a:gd name="T1" fmla="*/ 126 h 135"/>
              <a:gd name="T2" fmla="*/ 153 w 231"/>
              <a:gd name="T3" fmla="*/ 0 h 135"/>
              <a:gd name="T4" fmla="*/ 51 w 231"/>
              <a:gd name="T5" fmla="*/ 135 h 135"/>
              <a:gd name="T6" fmla="*/ 0 w 231"/>
              <a:gd name="T7" fmla="*/ 3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1" h="135">
                <a:moveTo>
                  <a:pt x="231" y="126"/>
                </a:moveTo>
                <a:lnTo>
                  <a:pt x="153" y="0"/>
                </a:lnTo>
                <a:lnTo>
                  <a:pt x="51" y="135"/>
                </a:lnTo>
                <a:lnTo>
                  <a:pt x="0" y="36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Text Box 36"/>
          <p:cNvSpPr txBox="1">
            <a:spLocks noChangeArrowheads="1"/>
          </p:cNvSpPr>
          <p:nvPr/>
        </p:nvSpPr>
        <p:spPr bwMode="auto">
          <a:xfrm>
            <a:off x="3030027" y="4390514"/>
            <a:ext cx="2776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3" name="Text Box 37"/>
          <p:cNvSpPr txBox="1">
            <a:spLocks noChangeArrowheads="1"/>
          </p:cNvSpPr>
          <p:nvPr/>
        </p:nvSpPr>
        <p:spPr bwMode="auto">
          <a:xfrm>
            <a:off x="1387704" y="4681027"/>
            <a:ext cx="2888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</a:t>
            </a:r>
          </a:p>
        </p:txBody>
      </p: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1656100" y="3847589"/>
            <a:ext cx="266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</a:p>
        </p:txBody>
      </p:sp>
      <p:sp>
        <p:nvSpPr>
          <p:cNvPr id="35" name="Text Box 39"/>
          <p:cNvSpPr txBox="1">
            <a:spLocks noChangeArrowheads="1"/>
          </p:cNvSpPr>
          <p:nvPr/>
        </p:nvSpPr>
        <p:spPr bwMode="auto">
          <a:xfrm>
            <a:off x="1442441" y="3834482"/>
            <a:ext cx="2936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6" name="Freeform 40"/>
          <p:cNvSpPr>
            <a:spLocks/>
          </p:cNvSpPr>
          <p:nvPr/>
        </p:nvSpPr>
        <p:spPr bwMode="auto">
          <a:xfrm>
            <a:off x="1605953" y="4004345"/>
            <a:ext cx="1704975" cy="606425"/>
          </a:xfrm>
          <a:custGeom>
            <a:avLst/>
            <a:gdLst>
              <a:gd name="T0" fmla="*/ 0 w 1074"/>
              <a:gd name="T1" fmla="*/ 0 h 382"/>
              <a:gd name="T2" fmla="*/ 446 w 1074"/>
              <a:gd name="T3" fmla="*/ 9 h 382"/>
              <a:gd name="T4" fmla="*/ 538 w 1074"/>
              <a:gd name="T5" fmla="*/ 257 h 382"/>
              <a:gd name="T6" fmla="*/ 822 w 1074"/>
              <a:gd name="T7" fmla="*/ 356 h 382"/>
              <a:gd name="T8" fmla="*/ 1074 w 1074"/>
              <a:gd name="T9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4" h="382">
                <a:moveTo>
                  <a:pt x="0" y="0"/>
                </a:moveTo>
                <a:lnTo>
                  <a:pt x="446" y="9"/>
                </a:lnTo>
                <a:cubicBezTo>
                  <a:pt x="454" y="140"/>
                  <a:pt x="464" y="179"/>
                  <a:pt x="538" y="257"/>
                </a:cubicBezTo>
                <a:cubicBezTo>
                  <a:pt x="611" y="336"/>
                  <a:pt x="750" y="337"/>
                  <a:pt x="822" y="356"/>
                </a:cubicBezTo>
                <a:lnTo>
                  <a:pt x="1074" y="382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Freeform 41"/>
          <p:cNvSpPr>
            <a:spLocks/>
          </p:cNvSpPr>
          <p:nvPr/>
        </p:nvSpPr>
        <p:spPr bwMode="auto">
          <a:xfrm>
            <a:off x="2358428" y="4890170"/>
            <a:ext cx="946150" cy="895350"/>
          </a:xfrm>
          <a:custGeom>
            <a:avLst/>
            <a:gdLst>
              <a:gd name="T0" fmla="*/ 0 w 596"/>
              <a:gd name="T1" fmla="*/ 564 h 564"/>
              <a:gd name="T2" fmla="*/ 24 w 596"/>
              <a:gd name="T3" fmla="*/ 504 h 564"/>
              <a:gd name="T4" fmla="*/ 44 w 596"/>
              <a:gd name="T5" fmla="*/ 456 h 564"/>
              <a:gd name="T6" fmla="*/ 76 w 596"/>
              <a:gd name="T7" fmla="*/ 392 h 564"/>
              <a:gd name="T8" fmla="*/ 136 w 596"/>
              <a:gd name="T9" fmla="*/ 296 h 564"/>
              <a:gd name="T10" fmla="*/ 244 w 596"/>
              <a:gd name="T11" fmla="*/ 184 h 564"/>
              <a:gd name="T12" fmla="*/ 348 w 596"/>
              <a:gd name="T13" fmla="*/ 100 h 564"/>
              <a:gd name="T14" fmla="*/ 448 w 596"/>
              <a:gd name="T15" fmla="*/ 40 h 564"/>
              <a:gd name="T16" fmla="*/ 532 w 596"/>
              <a:gd name="T17" fmla="*/ 12 h 564"/>
              <a:gd name="T18" fmla="*/ 596 w 596"/>
              <a:gd name="T19" fmla="*/ 4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6" h="564">
                <a:moveTo>
                  <a:pt x="0" y="564"/>
                </a:moveTo>
                <a:cubicBezTo>
                  <a:pt x="15" y="544"/>
                  <a:pt x="15" y="527"/>
                  <a:pt x="24" y="504"/>
                </a:cubicBezTo>
                <a:cubicBezTo>
                  <a:pt x="29" y="492"/>
                  <a:pt x="35" y="475"/>
                  <a:pt x="44" y="456"/>
                </a:cubicBezTo>
                <a:cubicBezTo>
                  <a:pt x="53" y="437"/>
                  <a:pt x="61" y="419"/>
                  <a:pt x="76" y="392"/>
                </a:cubicBezTo>
                <a:cubicBezTo>
                  <a:pt x="86" y="353"/>
                  <a:pt x="111" y="325"/>
                  <a:pt x="136" y="296"/>
                </a:cubicBezTo>
                <a:cubicBezTo>
                  <a:pt x="172" y="256"/>
                  <a:pt x="192" y="236"/>
                  <a:pt x="244" y="184"/>
                </a:cubicBezTo>
                <a:cubicBezTo>
                  <a:pt x="296" y="132"/>
                  <a:pt x="296" y="144"/>
                  <a:pt x="348" y="100"/>
                </a:cubicBezTo>
                <a:cubicBezTo>
                  <a:pt x="400" y="56"/>
                  <a:pt x="432" y="51"/>
                  <a:pt x="448" y="40"/>
                </a:cubicBezTo>
                <a:cubicBezTo>
                  <a:pt x="464" y="29"/>
                  <a:pt x="468" y="24"/>
                  <a:pt x="532" y="12"/>
                </a:cubicBezTo>
                <a:cubicBezTo>
                  <a:pt x="596" y="0"/>
                  <a:pt x="583" y="7"/>
                  <a:pt x="596" y="4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Freeform 42"/>
          <p:cNvSpPr>
            <a:spLocks/>
          </p:cNvSpPr>
          <p:nvPr/>
        </p:nvSpPr>
        <p:spPr bwMode="auto">
          <a:xfrm>
            <a:off x="1637703" y="4802857"/>
            <a:ext cx="650875" cy="850900"/>
          </a:xfrm>
          <a:custGeom>
            <a:avLst/>
            <a:gdLst>
              <a:gd name="T0" fmla="*/ 0 w 395"/>
              <a:gd name="T1" fmla="*/ 536 h 536"/>
              <a:gd name="T2" fmla="*/ 137 w 395"/>
              <a:gd name="T3" fmla="*/ 531 h 536"/>
              <a:gd name="T4" fmla="*/ 179 w 395"/>
              <a:gd name="T5" fmla="*/ 198 h 536"/>
              <a:gd name="T6" fmla="*/ 275 w 395"/>
              <a:gd name="T7" fmla="*/ 51 h 536"/>
              <a:gd name="T8" fmla="*/ 395 w 395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5" h="536">
                <a:moveTo>
                  <a:pt x="0" y="536"/>
                </a:moveTo>
                <a:lnTo>
                  <a:pt x="137" y="531"/>
                </a:lnTo>
                <a:cubicBezTo>
                  <a:pt x="140" y="353"/>
                  <a:pt x="137" y="294"/>
                  <a:pt x="179" y="198"/>
                </a:cubicBezTo>
                <a:cubicBezTo>
                  <a:pt x="201" y="119"/>
                  <a:pt x="239" y="84"/>
                  <a:pt x="275" y="51"/>
                </a:cubicBezTo>
                <a:cubicBezTo>
                  <a:pt x="311" y="18"/>
                  <a:pt x="370" y="11"/>
                  <a:pt x="395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flipH="1">
            <a:off x="1793278" y="4798095"/>
            <a:ext cx="80963" cy="8524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Text Box 45"/>
          <p:cNvSpPr txBox="1">
            <a:spLocks noChangeArrowheads="1"/>
          </p:cNvSpPr>
          <p:nvPr/>
        </p:nvSpPr>
        <p:spPr bwMode="auto">
          <a:xfrm>
            <a:off x="978294" y="3833480"/>
            <a:ext cx="4187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Text Box 46"/>
          <p:cNvSpPr txBox="1">
            <a:spLocks noChangeArrowheads="1"/>
          </p:cNvSpPr>
          <p:nvPr/>
        </p:nvSpPr>
        <p:spPr bwMode="auto">
          <a:xfrm>
            <a:off x="907123" y="5433680"/>
            <a:ext cx="5277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Line 47"/>
          <p:cNvSpPr>
            <a:spLocks noChangeShapeType="1"/>
          </p:cNvSpPr>
          <p:nvPr/>
        </p:nvSpPr>
        <p:spPr bwMode="auto">
          <a:xfrm>
            <a:off x="1326553" y="4026570"/>
            <a:ext cx="30003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Line 48"/>
          <p:cNvSpPr>
            <a:spLocks noChangeShapeType="1"/>
          </p:cNvSpPr>
          <p:nvPr/>
        </p:nvSpPr>
        <p:spPr bwMode="auto">
          <a:xfrm>
            <a:off x="1340841" y="5655345"/>
            <a:ext cx="30003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Line 49"/>
          <p:cNvSpPr>
            <a:spLocks noChangeShapeType="1"/>
          </p:cNvSpPr>
          <p:nvPr/>
        </p:nvSpPr>
        <p:spPr bwMode="auto">
          <a:xfrm>
            <a:off x="4371378" y="1812007"/>
            <a:ext cx="25733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Line 50"/>
          <p:cNvSpPr>
            <a:spLocks noChangeShapeType="1"/>
          </p:cNvSpPr>
          <p:nvPr/>
        </p:nvSpPr>
        <p:spPr bwMode="auto">
          <a:xfrm flipV="1">
            <a:off x="4360266" y="3502695"/>
            <a:ext cx="2587625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Line 52"/>
          <p:cNvSpPr>
            <a:spLocks noChangeShapeType="1"/>
          </p:cNvSpPr>
          <p:nvPr/>
        </p:nvSpPr>
        <p:spPr bwMode="auto">
          <a:xfrm>
            <a:off x="6725641" y="1812007"/>
            <a:ext cx="0" cy="17002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Text Box 53"/>
          <p:cNvSpPr txBox="1">
            <a:spLocks noChangeArrowheads="1"/>
          </p:cNvSpPr>
          <p:nvPr/>
        </p:nvSpPr>
        <p:spPr bwMode="auto">
          <a:xfrm>
            <a:off x="6630926" y="2285857"/>
            <a:ext cx="2041525" cy="71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F67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“Elastic domain”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2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Freeform 55" descr="Diagonales vers le haut (blanc/noir)"/>
          <p:cNvSpPr>
            <a:spLocks/>
          </p:cNvSpPr>
          <p:nvPr/>
        </p:nvSpPr>
        <p:spPr bwMode="auto">
          <a:xfrm>
            <a:off x="6146203" y="3974182"/>
            <a:ext cx="833438" cy="1733550"/>
          </a:xfrm>
          <a:custGeom>
            <a:avLst/>
            <a:gdLst>
              <a:gd name="T0" fmla="*/ 0 w 525"/>
              <a:gd name="T1" fmla="*/ 1086 h 1092"/>
              <a:gd name="T2" fmla="*/ 360 w 525"/>
              <a:gd name="T3" fmla="*/ 0 h 1092"/>
              <a:gd name="T4" fmla="*/ 525 w 525"/>
              <a:gd name="T5" fmla="*/ 3 h 1092"/>
              <a:gd name="T6" fmla="*/ 192 w 525"/>
              <a:gd name="T7" fmla="*/ 1092 h 1092"/>
              <a:gd name="T8" fmla="*/ 0 w 525"/>
              <a:gd name="T9" fmla="*/ 1086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" h="1092">
                <a:moveTo>
                  <a:pt x="0" y="1086"/>
                </a:moveTo>
                <a:lnTo>
                  <a:pt x="360" y="0"/>
                </a:lnTo>
                <a:lnTo>
                  <a:pt x="525" y="3"/>
                </a:lnTo>
                <a:lnTo>
                  <a:pt x="192" y="1092"/>
                </a:lnTo>
                <a:lnTo>
                  <a:pt x="0" y="1086"/>
                </a:lnTo>
                <a:close/>
              </a:path>
            </a:pathLst>
          </a:custGeom>
          <a:pattFill prst="ltUpDiag">
            <a:fgClr>
              <a:srgbClr val="000000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Line 56"/>
          <p:cNvSpPr>
            <a:spLocks noChangeShapeType="1"/>
          </p:cNvSpPr>
          <p:nvPr/>
        </p:nvSpPr>
        <p:spPr bwMode="auto">
          <a:xfrm flipH="1" flipV="1">
            <a:off x="5492153" y="3810670"/>
            <a:ext cx="0" cy="2209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0" name="Line 57"/>
          <p:cNvSpPr>
            <a:spLocks noChangeShapeType="1"/>
          </p:cNvSpPr>
          <p:nvPr/>
        </p:nvSpPr>
        <p:spPr bwMode="auto">
          <a:xfrm flipV="1">
            <a:off x="5211166" y="4902870"/>
            <a:ext cx="22669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Text Box 58"/>
          <p:cNvSpPr txBox="1">
            <a:spLocks noChangeArrowheads="1"/>
          </p:cNvSpPr>
          <p:nvPr/>
        </p:nvSpPr>
        <p:spPr bwMode="auto">
          <a:xfrm>
            <a:off x="7071023" y="4668019"/>
            <a:ext cx="2744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52" name="Text Box 59"/>
          <p:cNvSpPr txBox="1">
            <a:spLocks noChangeArrowheads="1"/>
          </p:cNvSpPr>
          <p:nvPr/>
        </p:nvSpPr>
        <p:spPr bwMode="auto">
          <a:xfrm>
            <a:off x="5049738" y="3826535"/>
            <a:ext cx="4187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Text Box 60"/>
          <p:cNvSpPr txBox="1">
            <a:spLocks noChangeArrowheads="1"/>
          </p:cNvSpPr>
          <p:nvPr/>
        </p:nvSpPr>
        <p:spPr bwMode="auto">
          <a:xfrm>
            <a:off x="4946321" y="5534486"/>
            <a:ext cx="5277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Freeform 61"/>
          <p:cNvSpPr>
            <a:spLocks/>
          </p:cNvSpPr>
          <p:nvPr/>
        </p:nvSpPr>
        <p:spPr bwMode="auto">
          <a:xfrm>
            <a:off x="5477866" y="3974182"/>
            <a:ext cx="1687512" cy="881063"/>
          </a:xfrm>
          <a:custGeom>
            <a:avLst/>
            <a:gdLst>
              <a:gd name="T0" fmla="*/ 0 w 1063"/>
              <a:gd name="T1" fmla="*/ 555 h 555"/>
              <a:gd name="T2" fmla="*/ 232 w 1063"/>
              <a:gd name="T3" fmla="*/ 0 h 555"/>
              <a:gd name="T4" fmla="*/ 1063 w 1063"/>
              <a:gd name="T5" fmla="*/ 3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3" h="555">
                <a:moveTo>
                  <a:pt x="0" y="555"/>
                </a:moveTo>
                <a:lnTo>
                  <a:pt x="232" y="0"/>
                </a:lnTo>
                <a:lnTo>
                  <a:pt x="1063" y="3"/>
                </a:ln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5" name="Line 62"/>
          <p:cNvSpPr>
            <a:spLocks noChangeShapeType="1"/>
          </p:cNvSpPr>
          <p:nvPr/>
        </p:nvSpPr>
        <p:spPr bwMode="auto">
          <a:xfrm flipV="1">
            <a:off x="6123978" y="5696620"/>
            <a:ext cx="784225" cy="47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6" name="Freeform 63"/>
          <p:cNvSpPr>
            <a:spLocks/>
          </p:cNvSpPr>
          <p:nvPr/>
        </p:nvSpPr>
        <p:spPr bwMode="auto">
          <a:xfrm>
            <a:off x="5498503" y="4912395"/>
            <a:ext cx="638175" cy="788987"/>
          </a:xfrm>
          <a:custGeom>
            <a:avLst/>
            <a:gdLst>
              <a:gd name="T0" fmla="*/ 0 w 402"/>
              <a:gd name="T1" fmla="*/ 0 h 497"/>
              <a:gd name="T2" fmla="*/ 180 w 402"/>
              <a:gd name="T3" fmla="*/ 69 h 497"/>
              <a:gd name="T4" fmla="*/ 342 w 402"/>
              <a:gd name="T5" fmla="*/ 266 h 497"/>
              <a:gd name="T6" fmla="*/ 402 w 402"/>
              <a:gd name="T7" fmla="*/ 49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497">
                <a:moveTo>
                  <a:pt x="0" y="0"/>
                </a:moveTo>
                <a:cubicBezTo>
                  <a:pt x="61" y="12"/>
                  <a:pt x="123" y="25"/>
                  <a:pt x="180" y="69"/>
                </a:cubicBezTo>
                <a:cubicBezTo>
                  <a:pt x="237" y="113"/>
                  <a:pt x="305" y="195"/>
                  <a:pt x="342" y="266"/>
                </a:cubicBezTo>
                <a:cubicBezTo>
                  <a:pt x="379" y="337"/>
                  <a:pt x="390" y="417"/>
                  <a:pt x="402" y="497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7" name="Line 64"/>
          <p:cNvSpPr>
            <a:spLocks noChangeShapeType="1"/>
          </p:cNvSpPr>
          <p:nvPr/>
        </p:nvSpPr>
        <p:spPr bwMode="auto">
          <a:xfrm flipH="1">
            <a:off x="6731991" y="3967832"/>
            <a:ext cx="247650" cy="8191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8" name="Line 65"/>
          <p:cNvSpPr>
            <a:spLocks noChangeShapeType="1"/>
          </p:cNvSpPr>
          <p:nvPr/>
        </p:nvSpPr>
        <p:spPr bwMode="auto">
          <a:xfrm flipH="1">
            <a:off x="6150966" y="4580607"/>
            <a:ext cx="368300" cy="1117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Line 66"/>
          <p:cNvSpPr>
            <a:spLocks noChangeShapeType="1"/>
          </p:cNvSpPr>
          <p:nvPr/>
        </p:nvSpPr>
        <p:spPr bwMode="auto">
          <a:xfrm flipH="1">
            <a:off x="6451003" y="3988470"/>
            <a:ext cx="520700" cy="17097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0" name="Line 67"/>
          <p:cNvSpPr>
            <a:spLocks noChangeShapeType="1"/>
          </p:cNvSpPr>
          <p:nvPr/>
        </p:nvSpPr>
        <p:spPr bwMode="auto">
          <a:xfrm flipH="1">
            <a:off x="6763741" y="3980532"/>
            <a:ext cx="82550" cy="292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1" name="Line 68"/>
          <p:cNvSpPr>
            <a:spLocks noChangeShapeType="1"/>
          </p:cNvSpPr>
          <p:nvPr/>
        </p:nvSpPr>
        <p:spPr bwMode="auto">
          <a:xfrm flipH="1">
            <a:off x="6317653" y="3978945"/>
            <a:ext cx="525463" cy="17319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2" name="Line 69"/>
          <p:cNvSpPr>
            <a:spLocks noChangeShapeType="1"/>
          </p:cNvSpPr>
          <p:nvPr/>
        </p:nvSpPr>
        <p:spPr bwMode="auto">
          <a:xfrm flipV="1">
            <a:off x="6152553" y="3971007"/>
            <a:ext cx="566738" cy="1727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Line 70"/>
          <p:cNvSpPr>
            <a:spLocks noChangeShapeType="1"/>
          </p:cNvSpPr>
          <p:nvPr/>
        </p:nvSpPr>
        <p:spPr bwMode="auto">
          <a:xfrm flipH="1">
            <a:off x="6306541" y="5701382"/>
            <a:ext cx="146050" cy="4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Line 71"/>
          <p:cNvSpPr>
            <a:spLocks noChangeShapeType="1"/>
          </p:cNvSpPr>
          <p:nvPr/>
        </p:nvSpPr>
        <p:spPr bwMode="auto">
          <a:xfrm flipH="1">
            <a:off x="6143028" y="5706145"/>
            <a:ext cx="1778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 flipV="1">
            <a:off x="5971578" y="3961482"/>
            <a:ext cx="409575" cy="1250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6" name="Line 73"/>
          <p:cNvSpPr>
            <a:spLocks noChangeShapeType="1"/>
          </p:cNvSpPr>
          <p:nvPr/>
        </p:nvSpPr>
        <p:spPr bwMode="auto">
          <a:xfrm flipV="1">
            <a:off x="5871566" y="3961482"/>
            <a:ext cx="381000" cy="11414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Line 74"/>
          <p:cNvSpPr>
            <a:spLocks noChangeShapeType="1"/>
          </p:cNvSpPr>
          <p:nvPr/>
        </p:nvSpPr>
        <p:spPr bwMode="auto">
          <a:xfrm flipV="1">
            <a:off x="5993803" y="4350420"/>
            <a:ext cx="119063" cy="366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8" name="Line 75"/>
          <p:cNvSpPr>
            <a:spLocks noChangeShapeType="1"/>
          </p:cNvSpPr>
          <p:nvPr/>
        </p:nvSpPr>
        <p:spPr bwMode="auto">
          <a:xfrm flipV="1">
            <a:off x="6122391" y="4383757"/>
            <a:ext cx="119062" cy="366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9" name="Text Box 76"/>
          <p:cNvSpPr txBox="1">
            <a:spLocks noChangeArrowheads="1"/>
          </p:cNvSpPr>
          <p:nvPr/>
        </p:nvSpPr>
        <p:spPr bwMode="auto">
          <a:xfrm>
            <a:off x="6618625" y="3784089"/>
            <a:ext cx="266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</a:p>
        </p:txBody>
      </p:sp>
      <p:sp>
        <p:nvSpPr>
          <p:cNvPr id="70" name="Text Box 77"/>
          <p:cNvSpPr txBox="1">
            <a:spLocks noChangeArrowheads="1"/>
          </p:cNvSpPr>
          <p:nvPr/>
        </p:nvSpPr>
        <p:spPr bwMode="auto">
          <a:xfrm>
            <a:off x="6876453" y="3780507"/>
            <a:ext cx="2936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71" name="Text Box 78"/>
          <p:cNvSpPr txBox="1">
            <a:spLocks noChangeArrowheads="1"/>
          </p:cNvSpPr>
          <p:nvPr/>
        </p:nvSpPr>
        <p:spPr bwMode="auto">
          <a:xfrm>
            <a:off x="6605185" y="5712902"/>
            <a:ext cx="2551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</a:t>
            </a:r>
          </a:p>
        </p:txBody>
      </p:sp>
      <p:sp>
        <p:nvSpPr>
          <p:cNvPr id="72" name="Text Box 79"/>
          <p:cNvSpPr txBox="1">
            <a:spLocks noChangeArrowheads="1"/>
          </p:cNvSpPr>
          <p:nvPr/>
        </p:nvSpPr>
        <p:spPr bwMode="auto">
          <a:xfrm>
            <a:off x="6059062" y="5689089"/>
            <a:ext cx="2600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73" name="Text Box 80"/>
          <p:cNvSpPr txBox="1">
            <a:spLocks noChangeArrowheads="1"/>
          </p:cNvSpPr>
          <p:nvPr/>
        </p:nvSpPr>
        <p:spPr bwMode="auto">
          <a:xfrm>
            <a:off x="5721664" y="3779327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74" name="Text Box 81"/>
          <p:cNvSpPr txBox="1">
            <a:spLocks noChangeArrowheads="1"/>
          </p:cNvSpPr>
          <p:nvPr/>
        </p:nvSpPr>
        <p:spPr bwMode="auto">
          <a:xfrm>
            <a:off x="5458902" y="4165089"/>
            <a:ext cx="2776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75" name="Text Box 83"/>
          <p:cNvSpPr txBox="1">
            <a:spLocks noChangeArrowheads="1"/>
          </p:cNvSpPr>
          <p:nvPr/>
        </p:nvSpPr>
        <p:spPr bwMode="auto">
          <a:xfrm>
            <a:off x="2696984" y="3950777"/>
            <a:ext cx="106913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monotonic PZ</a:t>
            </a:r>
          </a:p>
        </p:txBody>
      </p:sp>
      <p:sp>
        <p:nvSpPr>
          <p:cNvPr id="76" name="Line 84"/>
          <p:cNvSpPr>
            <a:spLocks noChangeShapeType="1"/>
          </p:cNvSpPr>
          <p:nvPr/>
        </p:nvSpPr>
        <p:spPr bwMode="auto">
          <a:xfrm flipH="1">
            <a:off x="2180628" y="4126582"/>
            <a:ext cx="561975" cy="4286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77" name="Group 85"/>
          <p:cNvGrpSpPr>
            <a:grpSpLocks/>
          </p:cNvGrpSpPr>
          <p:nvPr/>
        </p:nvGrpSpPr>
        <p:grpSpPr bwMode="auto">
          <a:xfrm>
            <a:off x="1048741" y="1418307"/>
            <a:ext cx="2224087" cy="1771649"/>
            <a:chOff x="847" y="1030"/>
            <a:chExt cx="1401" cy="1116"/>
          </a:xfrm>
        </p:grpSpPr>
        <p:grpSp>
          <p:nvGrpSpPr>
            <p:cNvPr id="78" name="Group 86"/>
            <p:cNvGrpSpPr>
              <a:grpSpLocks/>
            </p:cNvGrpSpPr>
            <p:nvPr/>
          </p:nvGrpSpPr>
          <p:grpSpPr bwMode="auto">
            <a:xfrm>
              <a:off x="847" y="1030"/>
              <a:ext cx="1401" cy="1116"/>
              <a:chOff x="847" y="1030"/>
              <a:chExt cx="1401" cy="1116"/>
            </a:xfrm>
          </p:grpSpPr>
          <p:sp>
            <p:nvSpPr>
              <p:cNvPr id="80" name="Line 87"/>
              <p:cNvSpPr>
                <a:spLocks noChangeShapeType="1"/>
              </p:cNvSpPr>
              <p:nvPr/>
            </p:nvSpPr>
            <p:spPr bwMode="auto">
              <a:xfrm flipH="1" flipV="1">
                <a:off x="860" y="1173"/>
                <a:ext cx="0" cy="9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Line 88"/>
              <p:cNvSpPr>
                <a:spLocks noChangeShapeType="1"/>
              </p:cNvSpPr>
              <p:nvPr/>
            </p:nvSpPr>
            <p:spPr bwMode="auto">
              <a:xfrm flipV="1">
                <a:off x="847" y="2142"/>
                <a:ext cx="140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Text Box 89"/>
              <p:cNvSpPr txBox="1">
                <a:spLocks noChangeArrowheads="1"/>
              </p:cNvSpPr>
              <p:nvPr/>
            </p:nvSpPr>
            <p:spPr bwMode="auto">
              <a:xfrm>
                <a:off x="1975" y="1855"/>
                <a:ext cx="18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</a:t>
                </a:r>
              </a:p>
            </p:txBody>
          </p:sp>
          <p:sp>
            <p:nvSpPr>
              <p:cNvPr id="83" name="Text Box 90"/>
              <p:cNvSpPr txBox="1">
                <a:spLocks noChangeArrowheads="1"/>
              </p:cNvSpPr>
              <p:nvPr/>
            </p:nvSpPr>
            <p:spPr bwMode="auto">
              <a:xfrm>
                <a:off x="847" y="1030"/>
                <a:ext cx="23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</a:t>
                </a:r>
                <a:endPara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9" name="Text Box 91"/>
            <p:cNvSpPr txBox="1">
              <a:spLocks noChangeArrowheads="1"/>
            </p:cNvSpPr>
            <p:nvPr/>
          </p:nvSpPr>
          <p:spPr bwMode="auto">
            <a:xfrm>
              <a:off x="1037" y="1131"/>
              <a:ext cx="76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Far field loading</a:t>
              </a:r>
            </a:p>
          </p:txBody>
        </p:sp>
      </p:grpSp>
      <p:sp>
        <p:nvSpPr>
          <p:cNvPr id="84" name="Line 94"/>
          <p:cNvSpPr>
            <a:spLocks noChangeShapeType="1"/>
          </p:cNvSpPr>
          <p:nvPr/>
        </p:nvSpPr>
        <p:spPr bwMode="auto">
          <a:xfrm flipH="1" flipV="1">
            <a:off x="4485678" y="1562770"/>
            <a:ext cx="0" cy="2209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Line 95"/>
          <p:cNvSpPr>
            <a:spLocks noChangeShapeType="1"/>
          </p:cNvSpPr>
          <p:nvPr/>
        </p:nvSpPr>
        <p:spPr bwMode="auto">
          <a:xfrm flipV="1">
            <a:off x="4204691" y="2654970"/>
            <a:ext cx="22669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6" name="Text Box 96"/>
          <p:cNvSpPr txBox="1">
            <a:spLocks noChangeArrowheads="1"/>
          </p:cNvSpPr>
          <p:nvPr/>
        </p:nvSpPr>
        <p:spPr bwMode="auto">
          <a:xfrm>
            <a:off x="4503943" y="1470794"/>
            <a:ext cx="2936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</a:t>
            </a:r>
            <a:endParaRPr kumimoji="0" lang="en-GB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7" name="Text Box 97"/>
          <p:cNvSpPr txBox="1">
            <a:spLocks noChangeArrowheads="1"/>
          </p:cNvSpPr>
          <p:nvPr/>
        </p:nvSpPr>
        <p:spPr bwMode="auto">
          <a:xfrm>
            <a:off x="6064548" y="2420119"/>
            <a:ext cx="2744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</a:p>
        </p:txBody>
      </p:sp>
      <p:sp>
        <p:nvSpPr>
          <p:cNvPr id="88" name="Line 98"/>
          <p:cNvSpPr>
            <a:spLocks noChangeShapeType="1"/>
          </p:cNvSpPr>
          <p:nvPr/>
        </p:nvSpPr>
        <p:spPr bwMode="auto">
          <a:xfrm flipV="1">
            <a:off x="4371378" y="1810420"/>
            <a:ext cx="74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9" name="Text Box 99"/>
          <p:cNvSpPr txBox="1">
            <a:spLocks noChangeArrowheads="1"/>
          </p:cNvSpPr>
          <p:nvPr/>
        </p:nvSpPr>
        <p:spPr bwMode="auto">
          <a:xfrm>
            <a:off x="4056457" y="1652255"/>
            <a:ext cx="4187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0" name="Text Box 100"/>
          <p:cNvSpPr txBox="1">
            <a:spLocks noChangeArrowheads="1"/>
          </p:cNvSpPr>
          <p:nvPr/>
        </p:nvSpPr>
        <p:spPr bwMode="auto">
          <a:xfrm>
            <a:off x="3934486" y="3338180"/>
            <a:ext cx="52771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 </a:t>
            </a: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 </a:t>
            </a:r>
            <a:r>
              <a:rPr kumimoji="0" lang="en-GB" sz="16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</a:t>
            </a:r>
            <a:endParaRPr kumimoji="0" lang="en-GB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1" name="Line 101"/>
          <p:cNvSpPr>
            <a:spLocks noChangeShapeType="1"/>
          </p:cNvSpPr>
          <p:nvPr/>
        </p:nvSpPr>
        <p:spPr bwMode="auto">
          <a:xfrm flipV="1">
            <a:off x="4371378" y="3505870"/>
            <a:ext cx="7429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2" name="Text Box 102"/>
          <p:cNvSpPr txBox="1">
            <a:spLocks noChangeArrowheads="1"/>
          </p:cNvSpPr>
          <p:nvPr/>
        </p:nvSpPr>
        <p:spPr bwMode="auto">
          <a:xfrm>
            <a:off x="4435179" y="1318702"/>
            <a:ext cx="23679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elasto</a:t>
            </a: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-perfectly plastic behaviour</a:t>
            </a:r>
          </a:p>
        </p:txBody>
      </p:sp>
      <p:sp>
        <p:nvSpPr>
          <p:cNvPr id="93" name="Line 104"/>
          <p:cNvSpPr>
            <a:spLocks noChangeShapeType="1"/>
          </p:cNvSpPr>
          <p:nvPr/>
        </p:nvSpPr>
        <p:spPr bwMode="auto">
          <a:xfrm flipV="1">
            <a:off x="4828579" y="1770062"/>
            <a:ext cx="990464" cy="1727869"/>
          </a:xfrm>
          <a:custGeom>
            <a:avLst/>
            <a:gdLst>
              <a:gd name="connsiteX0" fmla="*/ 0 w 615950"/>
              <a:gd name="connsiteY0" fmla="*/ 0 h 1676400"/>
              <a:gd name="connsiteX1" fmla="*/ 615950 w 615950"/>
              <a:gd name="connsiteY1" fmla="*/ 1676400 h 1676400"/>
              <a:gd name="connsiteX0" fmla="*/ 0 w 615950"/>
              <a:gd name="connsiteY0" fmla="*/ 0 h 1676400"/>
              <a:gd name="connsiteX1" fmla="*/ 580001 w 615950"/>
              <a:gd name="connsiteY1" fmla="*/ 1571855 h 1676400"/>
              <a:gd name="connsiteX2" fmla="*/ 615950 w 615950"/>
              <a:gd name="connsiteY2" fmla="*/ 1676400 h 1676400"/>
              <a:gd name="connsiteX0" fmla="*/ 0 w 615950"/>
              <a:gd name="connsiteY0" fmla="*/ 0 h 1676400"/>
              <a:gd name="connsiteX1" fmla="*/ 580001 w 615950"/>
              <a:gd name="connsiteY1" fmla="*/ 1571855 h 1676400"/>
              <a:gd name="connsiteX2" fmla="*/ 615950 w 615950"/>
              <a:gd name="connsiteY2" fmla="*/ 1676400 h 1676400"/>
              <a:gd name="connsiteX0" fmla="*/ 0 w 805639"/>
              <a:gd name="connsiteY0" fmla="*/ 0 h 1676400"/>
              <a:gd name="connsiteX1" fmla="*/ 580001 w 805639"/>
              <a:gd name="connsiteY1" fmla="*/ 1571855 h 1676400"/>
              <a:gd name="connsiteX2" fmla="*/ 805639 w 805639"/>
              <a:gd name="connsiteY2" fmla="*/ 1676400 h 1676400"/>
              <a:gd name="connsiteX0" fmla="*/ 0 w 805639"/>
              <a:gd name="connsiteY0" fmla="*/ 0 h 1676778"/>
              <a:gd name="connsiteX1" fmla="*/ 580001 w 805639"/>
              <a:gd name="connsiteY1" fmla="*/ 1571855 h 1676778"/>
              <a:gd name="connsiteX2" fmla="*/ 805639 w 805639"/>
              <a:gd name="connsiteY2" fmla="*/ 1676400 h 1676778"/>
              <a:gd name="connsiteX0" fmla="*/ 0 w 805639"/>
              <a:gd name="connsiteY0" fmla="*/ 0 h 1715872"/>
              <a:gd name="connsiteX1" fmla="*/ 580001 w 805639"/>
              <a:gd name="connsiteY1" fmla="*/ 1571855 h 1715872"/>
              <a:gd name="connsiteX2" fmla="*/ 614048 w 805639"/>
              <a:gd name="connsiteY2" fmla="*/ 1688587 h 1715872"/>
              <a:gd name="connsiteX3" fmla="*/ 805639 w 805639"/>
              <a:gd name="connsiteY3" fmla="*/ 1676400 h 1715872"/>
              <a:gd name="connsiteX0" fmla="*/ 0 w 990464"/>
              <a:gd name="connsiteY0" fmla="*/ 0 h 1715872"/>
              <a:gd name="connsiteX1" fmla="*/ 580001 w 990464"/>
              <a:gd name="connsiteY1" fmla="*/ 1571855 h 1715872"/>
              <a:gd name="connsiteX2" fmla="*/ 614048 w 990464"/>
              <a:gd name="connsiteY2" fmla="*/ 1688587 h 1715872"/>
              <a:gd name="connsiteX3" fmla="*/ 990464 w 990464"/>
              <a:gd name="connsiteY3" fmla="*/ 1705583 h 1715872"/>
              <a:gd name="connsiteX0" fmla="*/ 0 w 990464"/>
              <a:gd name="connsiteY0" fmla="*/ 0 h 1715872"/>
              <a:gd name="connsiteX1" fmla="*/ 580001 w 990464"/>
              <a:gd name="connsiteY1" fmla="*/ 1571855 h 1715872"/>
              <a:gd name="connsiteX2" fmla="*/ 614048 w 990464"/>
              <a:gd name="connsiteY2" fmla="*/ 1688587 h 1715872"/>
              <a:gd name="connsiteX3" fmla="*/ 990464 w 990464"/>
              <a:gd name="connsiteY3" fmla="*/ 1705583 h 1715872"/>
              <a:gd name="connsiteX0" fmla="*/ 0 w 990464"/>
              <a:gd name="connsiteY0" fmla="*/ 0 h 1727869"/>
              <a:gd name="connsiteX1" fmla="*/ 580001 w 990464"/>
              <a:gd name="connsiteY1" fmla="*/ 1571855 h 1727869"/>
              <a:gd name="connsiteX2" fmla="*/ 623775 w 990464"/>
              <a:gd name="connsiteY2" fmla="*/ 1712906 h 1727869"/>
              <a:gd name="connsiteX3" fmla="*/ 990464 w 990464"/>
              <a:gd name="connsiteY3" fmla="*/ 1705583 h 172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464" h="1727869">
                <a:moveTo>
                  <a:pt x="0" y="0"/>
                </a:moveTo>
                <a:lnTo>
                  <a:pt x="580001" y="1571855"/>
                </a:lnTo>
                <a:cubicBezTo>
                  <a:pt x="674236" y="1816808"/>
                  <a:pt x="586169" y="1695482"/>
                  <a:pt x="623775" y="1712906"/>
                </a:cubicBezTo>
                <a:lnTo>
                  <a:pt x="990464" y="1705583"/>
                </a:lnTo>
              </a:path>
            </a:pathLst>
          </a:custGeom>
          <a:noFill/>
          <a:ln w="28575">
            <a:solidFill>
              <a:srgbClr val="0000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4" name="Text Box 105"/>
          <p:cNvSpPr txBox="1">
            <a:spLocks noChangeArrowheads="1"/>
          </p:cNvSpPr>
          <p:nvPr/>
        </p:nvSpPr>
        <p:spPr bwMode="auto">
          <a:xfrm>
            <a:off x="5797264" y="1803132"/>
            <a:ext cx="2632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95" name="Line 108"/>
          <p:cNvSpPr>
            <a:spLocks noChangeShapeType="1"/>
          </p:cNvSpPr>
          <p:nvPr/>
        </p:nvSpPr>
        <p:spPr bwMode="auto">
          <a:xfrm>
            <a:off x="891578" y="4431382"/>
            <a:ext cx="78105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432515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93" grpId="0" animBg="1"/>
      <p:bldP spid="9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fr-FR" dirty="0" err="1" smtClean="0"/>
              <a:t>Cyclic</a:t>
            </a:r>
            <a:r>
              <a:rPr lang="fr-FR" dirty="0" smtClean="0"/>
              <a:t> plastic zone size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1811276" y="2320618"/>
            <a:ext cx="1622425" cy="1622425"/>
          </a:xfrm>
          <a:prstGeom prst="ellipse">
            <a:avLst/>
          </a:prstGeom>
          <a:gradFill rotWithShape="0">
            <a:gsLst>
              <a:gs pos="0">
                <a:srgbClr val="F6F67C"/>
              </a:gs>
              <a:gs pos="100000">
                <a:srgbClr val="F4D348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1811276" y="2734956"/>
            <a:ext cx="790575" cy="792162"/>
          </a:xfrm>
          <a:prstGeom prst="ellipse">
            <a:avLst/>
          </a:prstGeom>
          <a:gradFill rotWithShape="0">
            <a:gsLst>
              <a:gs pos="0">
                <a:srgbClr val="EB7B5D"/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109601" y="2039630"/>
            <a:ext cx="2678113" cy="2209800"/>
            <a:chOff x="590" y="1519"/>
            <a:chExt cx="1687" cy="1392"/>
          </a:xfrm>
        </p:grpSpPr>
        <p:sp>
          <p:nvSpPr>
            <p:cNvPr id="7" name="Line 23"/>
            <p:cNvSpPr>
              <a:spLocks noChangeShapeType="1"/>
            </p:cNvSpPr>
            <p:nvPr/>
          </p:nvSpPr>
          <p:spPr bwMode="auto">
            <a:xfrm flipH="1" flipV="1">
              <a:off x="1026" y="1519"/>
              <a:ext cx="0" cy="13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Line 24"/>
            <p:cNvSpPr>
              <a:spLocks noChangeShapeType="1"/>
            </p:cNvSpPr>
            <p:nvPr/>
          </p:nvSpPr>
          <p:spPr bwMode="auto">
            <a:xfrm>
              <a:off x="1014" y="2204"/>
              <a:ext cx="126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2080" y="2004"/>
              <a:ext cx="15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1400" dirty="0">
                  <a:solidFill>
                    <a:schemeClr val="tx1"/>
                  </a:solidFill>
                  <a:latin typeface="+mn-lt"/>
                </a:rPr>
                <a:t>r</a:t>
              </a:r>
            </a:p>
          </p:txBody>
        </p:sp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590" y="2061"/>
              <a:ext cx="429" cy="288"/>
            </a:xfrm>
            <a:custGeom>
              <a:avLst/>
              <a:gdLst>
                <a:gd name="T0" fmla="*/ 12 w 429"/>
                <a:gd name="T1" fmla="*/ 0 h 288"/>
                <a:gd name="T2" fmla="*/ 333 w 429"/>
                <a:gd name="T3" fmla="*/ 0 h 288"/>
                <a:gd name="T4" fmla="*/ 429 w 429"/>
                <a:gd name="T5" fmla="*/ 144 h 288"/>
                <a:gd name="T6" fmla="*/ 327 w 429"/>
                <a:gd name="T7" fmla="*/ 288 h 288"/>
                <a:gd name="T8" fmla="*/ 0 w 429"/>
                <a:gd name="T9" fmla="*/ 285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9" h="288">
                  <a:moveTo>
                    <a:pt x="12" y="0"/>
                  </a:moveTo>
                  <a:lnTo>
                    <a:pt x="333" y="0"/>
                  </a:lnTo>
                  <a:lnTo>
                    <a:pt x="429" y="144"/>
                  </a:lnTo>
                  <a:lnTo>
                    <a:pt x="327" y="288"/>
                  </a:lnTo>
                  <a:lnTo>
                    <a:pt x="0" y="285"/>
                  </a:lnTo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3302000" y="1424009"/>
            <a:ext cx="23769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sz="2800" b="0" dirty="0" smtClean="0">
                <a:solidFill>
                  <a:schemeClr val="tx1"/>
                </a:solidFill>
                <a:latin typeface="+mn-lt"/>
              </a:rPr>
              <a:t>monotonic PZ </a:t>
            </a:r>
            <a:r>
              <a:rPr lang="en-GB" sz="2800" b="0" dirty="0">
                <a:solidFill>
                  <a:schemeClr val="tx1"/>
                </a:solidFill>
                <a:latin typeface="+mn-lt"/>
              </a:rPr>
              <a:t>:</a:t>
            </a:r>
          </a:p>
        </p:txBody>
      </p:sp>
      <p:sp>
        <p:nvSpPr>
          <p:cNvPr id="12" name="Line 33"/>
          <p:cNvSpPr>
            <a:spLocks noChangeShapeType="1"/>
          </p:cNvSpPr>
          <p:nvPr/>
        </p:nvSpPr>
        <p:spPr bwMode="auto">
          <a:xfrm flipH="1">
            <a:off x="3216213" y="1953907"/>
            <a:ext cx="923925" cy="638175"/>
          </a:xfrm>
          <a:prstGeom prst="line">
            <a:avLst/>
          </a:prstGeom>
          <a:noFill/>
          <a:ln w="57150">
            <a:solidFill>
              <a:srgbClr val="F4D34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1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931585"/>
              </p:ext>
            </p:extLst>
          </p:nvPr>
        </p:nvGraphicFramePr>
        <p:xfrm>
          <a:off x="5751512" y="1095880"/>
          <a:ext cx="1258887" cy="13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6" name="Équation" r:id="rId3" imgW="812520" imgH="850680" progId="Equation.3">
                  <p:embed/>
                </p:oleObj>
              </mc:Choice>
              <mc:Fallback>
                <p:oleObj name="Équation" r:id="rId3" imgW="81252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1512" y="1095880"/>
                        <a:ext cx="1258887" cy="1317897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FF00">
                              <a:tint val="66000"/>
                              <a:satMod val="160000"/>
                            </a:srgbClr>
                          </a:gs>
                          <a:gs pos="50000">
                            <a:srgbClr val="FFFF00">
                              <a:tint val="44500"/>
                              <a:satMod val="160000"/>
                            </a:srgbClr>
                          </a:gs>
                          <a:gs pos="100000">
                            <a:srgbClr val="FFFF00">
                              <a:tint val="23500"/>
                              <a:satMod val="160000"/>
                            </a:srgb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3851214" y="3874781"/>
            <a:ext cx="1489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sz="2800" b="0" dirty="0" smtClean="0">
                <a:solidFill>
                  <a:schemeClr val="tx1"/>
                </a:solidFill>
                <a:latin typeface="+mn-lt"/>
              </a:rPr>
              <a:t>cyclic PZ:</a:t>
            </a:r>
            <a:endParaRPr lang="en-GB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 flipH="1" flipV="1">
            <a:off x="2411351" y="3441393"/>
            <a:ext cx="1266825" cy="542925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1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801525"/>
              </p:ext>
            </p:extLst>
          </p:nvPr>
        </p:nvGraphicFramePr>
        <p:xfrm>
          <a:off x="5597592" y="3016687"/>
          <a:ext cx="2325688" cy="2344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7" name="Équation" r:id="rId5" imgW="1612800" imgH="1625400" progId="Equation.3">
                  <p:embed/>
                </p:oleObj>
              </mc:Choice>
              <mc:Fallback>
                <p:oleObj name="Équation" r:id="rId5" imgW="161280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592" y="3016687"/>
                        <a:ext cx="2325688" cy="2344001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hlink">
                              <a:tint val="66000"/>
                              <a:satMod val="160000"/>
                            </a:schemeClr>
                          </a:gs>
                          <a:gs pos="50000">
                            <a:schemeClr val="hlink">
                              <a:tint val="44500"/>
                              <a:satMod val="160000"/>
                            </a:schemeClr>
                          </a:gs>
                          <a:gs pos="100000">
                            <a:schemeClr val="hlink">
                              <a:tint val="23500"/>
                              <a:satMod val="160000"/>
                            </a:schemeClr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368239" y="4833541"/>
            <a:ext cx="523868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sz="2400" b="0" dirty="0" smtClean="0">
                <a:latin typeface="+mn-lt"/>
              </a:rPr>
              <a:t>Example</a:t>
            </a:r>
            <a:r>
              <a:rPr lang="en-GB" sz="2400" b="0" dirty="0">
                <a:latin typeface="+mn-lt"/>
              </a:rPr>
              <a:t>: </a:t>
            </a:r>
            <a:r>
              <a:rPr lang="en-GB" sz="2400" b="0" dirty="0" smtClean="0">
                <a:latin typeface="+mn-lt"/>
              </a:rPr>
              <a:t>at </a:t>
            </a:r>
            <a:r>
              <a:rPr lang="en-GB" sz="2400" b="0" dirty="0">
                <a:latin typeface="+mn-lt"/>
              </a:rPr>
              <a:t>R=0, </a:t>
            </a:r>
            <a:r>
              <a:rPr lang="en-GB" sz="2400" b="0" dirty="0" smtClean="0">
                <a:latin typeface="+mn-lt"/>
              </a:rPr>
              <a:t>the cyclic PZ size is 4 times smaller than the monotonic PZ size.</a:t>
            </a:r>
            <a:endParaRPr lang="en-GB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692616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1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Fatigue Crack propagation</a:t>
            </a:r>
            <a:endParaRPr lang="fr-FR" sz="2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0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4606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Propagation </a:t>
            </a:r>
            <a:r>
              <a:rPr lang="fr-FR" dirty="0" err="1" smtClean="0"/>
              <a:t>mechanisms</a:t>
            </a:r>
            <a:r>
              <a:rPr lang="fr-FR" dirty="0" smtClean="0"/>
              <a:t>: fatigue striations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17" y="2936221"/>
            <a:ext cx="6674553" cy="3420129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60400" y="1143000"/>
            <a:ext cx="7773988" cy="29638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Periodic markings on fracture surfaces;</a:t>
            </a:r>
          </a:p>
          <a:p>
            <a:pPr algn="just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Intermediate crack growth rate range </a:t>
            </a:r>
            <a:r>
              <a:rPr lang="en-GB" sz="2000" dirty="0"/>
              <a:t>(5x10</a:t>
            </a:r>
            <a:r>
              <a:rPr lang="en-GB" sz="2000" baseline="30000" dirty="0"/>
              <a:t>-8</a:t>
            </a:r>
            <a:r>
              <a:rPr lang="en-GB" sz="2000" dirty="0"/>
              <a:t> - 10</a:t>
            </a:r>
            <a:r>
              <a:rPr lang="en-GB" sz="2000" baseline="30000" dirty="0"/>
              <a:t>-5</a:t>
            </a:r>
            <a:r>
              <a:rPr lang="en-GB" sz="2000" dirty="0"/>
              <a:t> m/cycle</a:t>
            </a:r>
            <a:r>
              <a:rPr lang="en-GB" sz="2000" dirty="0" smtClean="0"/>
              <a:t>);</a:t>
            </a:r>
          </a:p>
          <a:p>
            <a:pPr algn="just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Clearly defined in </a:t>
            </a:r>
            <a:r>
              <a:rPr lang="en-GB" sz="2000" dirty="0" err="1" smtClean="0"/>
              <a:t>Aluminum</a:t>
            </a:r>
            <a:r>
              <a:rPr lang="en-GB" sz="2000" dirty="0" smtClean="0"/>
              <a:t> alloys, much less in high </a:t>
            </a:r>
            <a:r>
              <a:rPr lang="en-GB" sz="2000" dirty="0"/>
              <a:t>s</a:t>
            </a:r>
            <a:r>
              <a:rPr lang="en-GB" sz="2000" dirty="0" smtClean="0"/>
              <a:t>trength alloys;</a:t>
            </a:r>
          </a:p>
          <a:p>
            <a:pPr algn="just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smtClean="0"/>
              <a:t>No striation in inert environment.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5843685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/>
              <a:t>Propagation </a:t>
            </a:r>
            <a:r>
              <a:rPr lang="fr-FR" dirty="0" err="1"/>
              <a:t>mechanisms</a:t>
            </a:r>
            <a:r>
              <a:rPr lang="fr-FR" dirty="0"/>
              <a:t>: fatigue striations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24" y="914213"/>
            <a:ext cx="5352752" cy="4298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879" y="5336931"/>
            <a:ext cx="878205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AU" sz="1800" b="0" dirty="0" smtClean="0">
                <a:solidFill>
                  <a:schemeClr val="tx1"/>
                </a:solidFill>
                <a:latin typeface="+mn-lt"/>
              </a:rPr>
              <a:t>Striations </a:t>
            </a:r>
            <a:r>
              <a:rPr lang="en-AU" sz="1800" b="0" dirty="0" err="1" smtClean="0">
                <a:solidFill>
                  <a:schemeClr val="tx1"/>
                </a:solidFill>
                <a:latin typeface="+mn-lt"/>
              </a:rPr>
              <a:t>afte</a:t>
            </a:r>
            <a:r>
              <a:rPr lang="en-AU" sz="1800" b="0" dirty="0" smtClean="0">
                <a:solidFill>
                  <a:schemeClr val="tx1"/>
                </a:solidFill>
                <a:latin typeface="+mn-lt"/>
              </a:rPr>
              <a:t> fatigue at </a:t>
            </a:r>
            <a:r>
              <a:rPr lang="en-AU" sz="1800" b="0" dirty="0">
                <a:solidFill>
                  <a:schemeClr val="tx1"/>
                </a:solidFill>
                <a:latin typeface="+mn-lt"/>
              </a:rPr>
              <a:t>R=0.1 </a:t>
            </a:r>
            <a:r>
              <a:rPr lang="en-AU" sz="1800" b="0" dirty="0" smtClean="0">
                <a:solidFill>
                  <a:schemeClr val="tx1"/>
                </a:solidFill>
                <a:latin typeface="+mn-lt"/>
              </a:rPr>
              <a:t>in a 2024 T351 alloy from the teardown of a A320 MSN004 wing: tip, maximum stress 400 MPa (a) and 300 MPa (b); engine </a:t>
            </a:r>
            <a:r>
              <a:rPr lang="en-AU" dirty="0"/>
              <a:t>area maximum stress 275 </a:t>
            </a:r>
            <a:r>
              <a:rPr lang="en-AU" sz="1800" b="0" dirty="0" smtClean="0">
                <a:solidFill>
                  <a:schemeClr val="tx1"/>
                </a:solidFill>
                <a:latin typeface="+mn-lt"/>
              </a:rPr>
              <a:t>MPa (c) et 300 </a:t>
            </a:r>
            <a:r>
              <a:rPr lang="en-AU" sz="1800" b="0" dirty="0">
                <a:solidFill>
                  <a:schemeClr val="tx1"/>
                </a:solidFill>
                <a:latin typeface="+mn-lt"/>
              </a:rPr>
              <a:t>MPa (d)  (</a:t>
            </a:r>
            <a:r>
              <a:rPr lang="en-AU" sz="1800" b="0" dirty="0" err="1">
                <a:solidFill>
                  <a:schemeClr val="tx1"/>
                </a:solidFill>
                <a:latin typeface="+mn-lt"/>
              </a:rPr>
              <a:t>Thèse</a:t>
            </a:r>
            <a:r>
              <a:rPr lang="en-AU" sz="1800" b="0" dirty="0">
                <a:solidFill>
                  <a:schemeClr val="tx1"/>
                </a:solidFill>
                <a:latin typeface="+mn-lt"/>
              </a:rPr>
              <a:t> F. Billy, ENSMA)</a:t>
            </a:r>
            <a:endParaRPr lang="fr-FR" sz="1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46451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8" y="193675"/>
            <a:ext cx="8721725" cy="1143000"/>
          </a:xfrm>
        </p:spPr>
        <p:txBody>
          <a:bodyPr>
            <a:normAutofit fontScale="90000"/>
          </a:bodyPr>
          <a:lstStyle/>
          <a:p>
            <a:r>
              <a:rPr lang="en-GB" smtClean="0"/>
              <a:t>Mécanismes de Propagation : Stries de Fatigue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675" y="5692775"/>
            <a:ext cx="8391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Striations in a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precipition-hardened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martensitic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stainless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steel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used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in </a:t>
            </a:r>
            <a:r>
              <a:rPr lang="fr-FR" sz="1800" b="0" dirty="0" err="1" smtClean="0">
                <a:solidFill>
                  <a:schemeClr val="tx1"/>
                </a:solidFill>
                <a:latin typeface="+mn-lt"/>
              </a:rPr>
              <a:t>aerostructures</a:t>
            </a:r>
            <a:r>
              <a:rPr lang="fr-FR" sz="18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0" b="0" dirty="0">
                <a:solidFill>
                  <a:schemeClr val="tx1"/>
                </a:solidFill>
                <a:latin typeface="+mn-lt"/>
              </a:rPr>
              <a:t>(thèse L. </a:t>
            </a:r>
            <a:r>
              <a:rPr lang="fr-FR" sz="1800" b="0" dirty="0" err="1">
                <a:solidFill>
                  <a:schemeClr val="tx1"/>
                </a:solidFill>
                <a:latin typeface="+mn-lt"/>
              </a:rPr>
              <a:t>Dimithe-Aboumou</a:t>
            </a:r>
            <a:r>
              <a:rPr lang="fr-FR" sz="1800" b="0" dirty="0">
                <a:solidFill>
                  <a:schemeClr val="tx1"/>
                </a:solidFill>
                <a:latin typeface="+mn-lt"/>
              </a:rPr>
              <a:t>, ENSMA) </a:t>
            </a:r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436688"/>
            <a:ext cx="5321300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1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94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97217"/>
              </p:ext>
            </p:extLst>
          </p:nvPr>
        </p:nvGraphicFramePr>
        <p:xfrm>
          <a:off x="4706110" y="889002"/>
          <a:ext cx="2857500" cy="180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6" name="Image Photo Editor" r:id="rId3" imgW="7133333" imgH="4505954" progId="MSPhotoEd.3">
                  <p:embed/>
                </p:oleObj>
              </mc:Choice>
              <mc:Fallback>
                <p:oleObj name="Image Photo Editor" r:id="rId3" imgW="7133333" imgH="450595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110" y="889002"/>
                        <a:ext cx="2857500" cy="180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8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312428"/>
              </p:ext>
            </p:extLst>
          </p:nvPr>
        </p:nvGraphicFramePr>
        <p:xfrm>
          <a:off x="1815272" y="3889377"/>
          <a:ext cx="2789238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7" name="Image Photo Editor" r:id="rId5" imgW="6961905" imgH="4142857" progId="MSPhotoEd.3">
                  <p:embed/>
                </p:oleObj>
              </mc:Choice>
              <mc:Fallback>
                <p:oleObj name="Image Photo Editor" r:id="rId5" imgW="6961905" imgH="414285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272" y="3889377"/>
                        <a:ext cx="2789238" cy="165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641" name="Group 97"/>
          <p:cNvGrpSpPr>
            <a:grpSpLocks/>
          </p:cNvGrpSpPr>
          <p:nvPr/>
        </p:nvGrpSpPr>
        <p:grpSpPr bwMode="auto">
          <a:xfrm>
            <a:off x="7604885" y="2582864"/>
            <a:ext cx="1244600" cy="1254125"/>
            <a:chOff x="4843" y="1988"/>
            <a:chExt cx="784" cy="790"/>
          </a:xfrm>
        </p:grpSpPr>
        <p:grpSp>
          <p:nvGrpSpPr>
            <p:cNvPr id="21582" name="Group 66"/>
            <p:cNvGrpSpPr>
              <a:grpSpLocks/>
            </p:cNvGrpSpPr>
            <p:nvPr/>
          </p:nvGrpSpPr>
          <p:grpSpPr bwMode="auto">
            <a:xfrm>
              <a:off x="4843" y="1988"/>
              <a:ext cx="784" cy="790"/>
              <a:chOff x="133" y="1097"/>
              <a:chExt cx="784" cy="790"/>
            </a:xfrm>
          </p:grpSpPr>
          <p:grpSp>
            <p:nvGrpSpPr>
              <p:cNvPr id="21586" name="Group 67"/>
              <p:cNvGrpSpPr>
                <a:grpSpLocks/>
              </p:cNvGrpSpPr>
              <p:nvPr/>
            </p:nvGrpSpPr>
            <p:grpSpPr bwMode="auto">
              <a:xfrm>
                <a:off x="133" y="1097"/>
                <a:ext cx="784" cy="790"/>
                <a:chOff x="133" y="1097"/>
                <a:chExt cx="784" cy="790"/>
              </a:xfrm>
            </p:grpSpPr>
            <p:sp>
              <p:nvSpPr>
                <p:cNvPr id="21590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145" y="1097"/>
                  <a:ext cx="4" cy="7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91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133" y="1834"/>
                  <a:ext cx="74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92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756" y="1674"/>
                  <a:ext cx="16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t</a:t>
                  </a:r>
                </a:p>
              </p:txBody>
            </p:sp>
            <p:sp>
              <p:nvSpPr>
                <p:cNvPr id="2159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50" y="1102"/>
                  <a:ext cx="17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>
                      <a:latin typeface="Symbol" pitchFamily="18" charset="2"/>
                    </a:rPr>
                    <a:t>s</a:t>
                  </a:r>
                </a:p>
              </p:txBody>
            </p:sp>
          </p:grpSp>
          <p:grpSp>
            <p:nvGrpSpPr>
              <p:cNvPr id="21587" name="Group 72"/>
              <p:cNvGrpSpPr>
                <a:grpSpLocks/>
              </p:cNvGrpSpPr>
              <p:nvPr/>
            </p:nvGrpSpPr>
            <p:grpSpPr bwMode="auto">
              <a:xfrm>
                <a:off x="152" y="1220"/>
                <a:ext cx="564" cy="516"/>
                <a:chOff x="152" y="1220"/>
                <a:chExt cx="564" cy="516"/>
              </a:xfrm>
            </p:grpSpPr>
            <p:sp>
              <p:nvSpPr>
                <p:cNvPr id="21588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152" y="1224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89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432" y="1220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21583" name="Line 76"/>
            <p:cNvSpPr>
              <a:spLocks noChangeShapeType="1"/>
            </p:cNvSpPr>
            <p:nvPr/>
          </p:nvSpPr>
          <p:spPr bwMode="auto">
            <a:xfrm flipV="1">
              <a:off x="4860" y="2396"/>
              <a:ext cx="132" cy="2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84" name="Line 77"/>
            <p:cNvSpPr>
              <a:spLocks noChangeShapeType="1"/>
            </p:cNvSpPr>
            <p:nvPr/>
          </p:nvSpPr>
          <p:spPr bwMode="auto">
            <a:xfrm flipV="1">
              <a:off x="4989" y="2108"/>
              <a:ext cx="161" cy="2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85" name="Line 78"/>
            <p:cNvSpPr>
              <a:spLocks noChangeShapeType="1"/>
            </p:cNvSpPr>
            <p:nvPr/>
          </p:nvSpPr>
          <p:spPr bwMode="auto">
            <a:xfrm flipH="1" flipV="1">
              <a:off x="5146" y="2126"/>
              <a:ext cx="141" cy="24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08639" name="Group 95"/>
          <p:cNvGrpSpPr>
            <a:grpSpLocks/>
          </p:cNvGrpSpPr>
          <p:nvPr/>
        </p:nvGrpSpPr>
        <p:grpSpPr bwMode="auto">
          <a:xfrm>
            <a:off x="403985" y="4294189"/>
            <a:ext cx="1244600" cy="1254125"/>
            <a:chOff x="307" y="3066"/>
            <a:chExt cx="784" cy="790"/>
          </a:xfrm>
        </p:grpSpPr>
        <p:grpSp>
          <p:nvGrpSpPr>
            <p:cNvPr id="21572" name="Group 37"/>
            <p:cNvGrpSpPr>
              <a:grpSpLocks/>
            </p:cNvGrpSpPr>
            <p:nvPr/>
          </p:nvGrpSpPr>
          <p:grpSpPr bwMode="auto">
            <a:xfrm>
              <a:off x="307" y="3066"/>
              <a:ext cx="784" cy="790"/>
              <a:chOff x="133" y="1097"/>
              <a:chExt cx="784" cy="790"/>
            </a:xfrm>
          </p:grpSpPr>
          <p:grpSp>
            <p:nvGrpSpPr>
              <p:cNvPr id="21574" name="Group 38"/>
              <p:cNvGrpSpPr>
                <a:grpSpLocks/>
              </p:cNvGrpSpPr>
              <p:nvPr/>
            </p:nvGrpSpPr>
            <p:grpSpPr bwMode="auto">
              <a:xfrm>
                <a:off x="133" y="1097"/>
                <a:ext cx="784" cy="790"/>
                <a:chOff x="133" y="1097"/>
                <a:chExt cx="784" cy="790"/>
              </a:xfrm>
            </p:grpSpPr>
            <p:sp>
              <p:nvSpPr>
                <p:cNvPr id="21578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45" y="1097"/>
                  <a:ext cx="4" cy="7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79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33" y="1834"/>
                  <a:ext cx="74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8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56" y="1674"/>
                  <a:ext cx="16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t</a:t>
                  </a:r>
                </a:p>
              </p:txBody>
            </p:sp>
            <p:sp>
              <p:nvSpPr>
                <p:cNvPr id="21581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50" y="1102"/>
                  <a:ext cx="17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>
                      <a:latin typeface="Symbol" pitchFamily="18" charset="2"/>
                    </a:rPr>
                    <a:t>s</a:t>
                  </a:r>
                </a:p>
              </p:txBody>
            </p:sp>
          </p:grpSp>
          <p:grpSp>
            <p:nvGrpSpPr>
              <p:cNvPr id="21575" name="Group 43"/>
              <p:cNvGrpSpPr>
                <a:grpSpLocks/>
              </p:cNvGrpSpPr>
              <p:nvPr/>
            </p:nvGrpSpPr>
            <p:grpSpPr bwMode="auto">
              <a:xfrm>
                <a:off x="152" y="1220"/>
                <a:ext cx="564" cy="516"/>
                <a:chOff x="152" y="1220"/>
                <a:chExt cx="564" cy="516"/>
              </a:xfrm>
            </p:grpSpPr>
            <p:sp>
              <p:nvSpPr>
                <p:cNvPr id="21576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52" y="1224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77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432" y="1220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21573" name="Line 48"/>
            <p:cNvSpPr>
              <a:spLocks noChangeShapeType="1"/>
            </p:cNvSpPr>
            <p:nvPr/>
          </p:nvSpPr>
          <p:spPr bwMode="auto">
            <a:xfrm flipV="1">
              <a:off x="324" y="3474"/>
              <a:ext cx="132" cy="2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4" y="-35718"/>
            <a:ext cx="89154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Striation formation: Laird mechanism</a:t>
            </a:r>
          </a:p>
        </p:txBody>
      </p:sp>
      <p:graphicFrame>
        <p:nvGraphicFramePr>
          <p:cNvPr id="1085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7134"/>
              </p:ext>
            </p:extLst>
          </p:nvPr>
        </p:nvGraphicFramePr>
        <p:xfrm>
          <a:off x="1816860" y="990602"/>
          <a:ext cx="20542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8" name="Image Photo Editor" r:id="rId7" imgW="5133333" imgH="2448267" progId="MSPhotoEd.3">
                  <p:embed/>
                </p:oleObj>
              </mc:Choice>
              <mc:Fallback>
                <p:oleObj name="Image Photo Editor" r:id="rId7" imgW="5133333" imgH="24482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860" y="990602"/>
                        <a:ext cx="205422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567" name="Group 23"/>
          <p:cNvGrpSpPr>
            <a:grpSpLocks/>
          </p:cNvGrpSpPr>
          <p:nvPr/>
        </p:nvGrpSpPr>
        <p:grpSpPr bwMode="auto">
          <a:xfrm>
            <a:off x="403985" y="1084264"/>
            <a:ext cx="1244600" cy="1254125"/>
            <a:chOff x="133" y="1097"/>
            <a:chExt cx="784" cy="790"/>
          </a:xfrm>
        </p:grpSpPr>
        <p:grpSp>
          <p:nvGrpSpPr>
            <p:cNvPr id="21564" name="Group 21"/>
            <p:cNvGrpSpPr>
              <a:grpSpLocks/>
            </p:cNvGrpSpPr>
            <p:nvPr/>
          </p:nvGrpSpPr>
          <p:grpSpPr bwMode="auto">
            <a:xfrm>
              <a:off x="133" y="1097"/>
              <a:ext cx="784" cy="790"/>
              <a:chOff x="133" y="1097"/>
              <a:chExt cx="784" cy="790"/>
            </a:xfrm>
          </p:grpSpPr>
          <p:sp>
            <p:nvSpPr>
              <p:cNvPr id="21568" name="Line 11"/>
              <p:cNvSpPr>
                <a:spLocks noChangeShapeType="1"/>
              </p:cNvSpPr>
              <p:nvPr/>
            </p:nvSpPr>
            <p:spPr bwMode="auto">
              <a:xfrm flipV="1">
                <a:off x="145" y="1097"/>
                <a:ext cx="4" cy="73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69" name="Line 12"/>
              <p:cNvSpPr>
                <a:spLocks noChangeShapeType="1"/>
              </p:cNvSpPr>
              <p:nvPr/>
            </p:nvSpPr>
            <p:spPr bwMode="auto">
              <a:xfrm flipV="1">
                <a:off x="133" y="1834"/>
                <a:ext cx="74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70" name="Text Box 13"/>
              <p:cNvSpPr txBox="1">
                <a:spLocks noChangeArrowheads="1"/>
              </p:cNvSpPr>
              <p:nvPr/>
            </p:nvSpPr>
            <p:spPr bwMode="auto">
              <a:xfrm>
                <a:off x="756" y="1674"/>
                <a:ext cx="16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/>
                  <a:t>t</a:t>
                </a:r>
              </a:p>
            </p:txBody>
          </p:sp>
          <p:sp>
            <p:nvSpPr>
              <p:cNvPr id="21571" name="Text Box 14"/>
              <p:cNvSpPr txBox="1">
                <a:spLocks noChangeArrowheads="1"/>
              </p:cNvSpPr>
              <p:nvPr/>
            </p:nvSpPr>
            <p:spPr bwMode="auto">
              <a:xfrm>
                <a:off x="150" y="1102"/>
                <a:ext cx="17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>
                    <a:latin typeface="Symbol" pitchFamily="18" charset="2"/>
                  </a:rPr>
                  <a:t>s</a:t>
                </a:r>
              </a:p>
            </p:txBody>
          </p:sp>
        </p:grpSp>
        <p:grpSp>
          <p:nvGrpSpPr>
            <p:cNvPr id="21565" name="Group 22"/>
            <p:cNvGrpSpPr>
              <a:grpSpLocks/>
            </p:cNvGrpSpPr>
            <p:nvPr/>
          </p:nvGrpSpPr>
          <p:grpSpPr bwMode="auto">
            <a:xfrm>
              <a:off x="152" y="1220"/>
              <a:ext cx="564" cy="516"/>
              <a:chOff x="152" y="1220"/>
              <a:chExt cx="564" cy="516"/>
            </a:xfrm>
          </p:grpSpPr>
          <p:sp>
            <p:nvSpPr>
              <p:cNvPr id="21566" name="Line 18"/>
              <p:cNvSpPr>
                <a:spLocks noChangeShapeType="1"/>
              </p:cNvSpPr>
              <p:nvPr/>
            </p:nvSpPr>
            <p:spPr bwMode="auto">
              <a:xfrm flipV="1">
                <a:off x="152" y="1224"/>
                <a:ext cx="284" cy="512"/>
              </a:xfrm>
              <a:prstGeom prst="line">
                <a:avLst/>
              </a:prstGeom>
              <a:noFill/>
              <a:ln w="38100">
                <a:solidFill>
                  <a:srgbClr val="0522F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67" name="Line 19"/>
              <p:cNvSpPr>
                <a:spLocks noChangeShapeType="1"/>
              </p:cNvSpPr>
              <p:nvPr/>
            </p:nvSpPr>
            <p:spPr bwMode="auto">
              <a:xfrm flipH="1" flipV="1">
                <a:off x="432" y="1220"/>
                <a:ext cx="284" cy="512"/>
              </a:xfrm>
              <a:prstGeom prst="line">
                <a:avLst/>
              </a:prstGeom>
              <a:noFill/>
              <a:ln w="38100">
                <a:solidFill>
                  <a:srgbClr val="0522F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108564" name="Oval 20"/>
          <p:cNvSpPr>
            <a:spLocks noChangeArrowheads="1"/>
          </p:cNvSpPr>
          <p:nvPr/>
        </p:nvSpPr>
        <p:spPr bwMode="auto">
          <a:xfrm>
            <a:off x="357947" y="1995489"/>
            <a:ext cx="147638" cy="1460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10856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848565"/>
              </p:ext>
            </p:extLst>
          </p:nvPr>
        </p:nvGraphicFramePr>
        <p:xfrm>
          <a:off x="1850197" y="2222502"/>
          <a:ext cx="245745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19" name="Image Photo Editor" r:id="rId9" imgW="6144483" imgH="3533333" progId="MSPhotoEd.3">
                  <p:embed/>
                </p:oleObj>
              </mc:Choice>
              <mc:Fallback>
                <p:oleObj name="Image Photo Editor" r:id="rId9" imgW="6144483" imgH="353333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197" y="2222502"/>
                        <a:ext cx="2457450" cy="141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03985" y="2689227"/>
            <a:ext cx="1244600" cy="1254125"/>
            <a:chOff x="133" y="1097"/>
            <a:chExt cx="784" cy="790"/>
          </a:xfrm>
        </p:grpSpPr>
        <p:grpSp>
          <p:nvGrpSpPr>
            <p:cNvPr id="21556" name="Group 26"/>
            <p:cNvGrpSpPr>
              <a:grpSpLocks/>
            </p:cNvGrpSpPr>
            <p:nvPr/>
          </p:nvGrpSpPr>
          <p:grpSpPr bwMode="auto">
            <a:xfrm>
              <a:off x="133" y="1097"/>
              <a:ext cx="784" cy="790"/>
              <a:chOff x="133" y="1097"/>
              <a:chExt cx="784" cy="790"/>
            </a:xfrm>
          </p:grpSpPr>
          <p:sp>
            <p:nvSpPr>
              <p:cNvPr id="21560" name="Line 27"/>
              <p:cNvSpPr>
                <a:spLocks noChangeShapeType="1"/>
              </p:cNvSpPr>
              <p:nvPr/>
            </p:nvSpPr>
            <p:spPr bwMode="auto">
              <a:xfrm flipV="1">
                <a:off x="145" y="1097"/>
                <a:ext cx="4" cy="73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61" name="Line 28"/>
              <p:cNvSpPr>
                <a:spLocks noChangeShapeType="1"/>
              </p:cNvSpPr>
              <p:nvPr/>
            </p:nvSpPr>
            <p:spPr bwMode="auto">
              <a:xfrm flipV="1">
                <a:off x="133" y="1834"/>
                <a:ext cx="74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62" name="Text Box 29"/>
              <p:cNvSpPr txBox="1">
                <a:spLocks noChangeArrowheads="1"/>
              </p:cNvSpPr>
              <p:nvPr/>
            </p:nvSpPr>
            <p:spPr bwMode="auto">
              <a:xfrm>
                <a:off x="756" y="1674"/>
                <a:ext cx="161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/>
                  <a:t>t</a:t>
                </a:r>
              </a:p>
            </p:txBody>
          </p:sp>
          <p:sp>
            <p:nvSpPr>
              <p:cNvPr id="21563" name="Text Box 30"/>
              <p:cNvSpPr txBox="1">
                <a:spLocks noChangeArrowheads="1"/>
              </p:cNvSpPr>
              <p:nvPr/>
            </p:nvSpPr>
            <p:spPr bwMode="auto">
              <a:xfrm>
                <a:off x="150" y="1102"/>
                <a:ext cx="17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GB">
                    <a:latin typeface="Symbol" pitchFamily="18" charset="2"/>
                  </a:rPr>
                  <a:t>s</a:t>
                </a:r>
              </a:p>
            </p:txBody>
          </p:sp>
        </p:grpSp>
        <p:grpSp>
          <p:nvGrpSpPr>
            <p:cNvPr id="21557" name="Group 31"/>
            <p:cNvGrpSpPr>
              <a:grpSpLocks/>
            </p:cNvGrpSpPr>
            <p:nvPr/>
          </p:nvGrpSpPr>
          <p:grpSpPr bwMode="auto">
            <a:xfrm>
              <a:off x="152" y="1220"/>
              <a:ext cx="564" cy="516"/>
              <a:chOff x="152" y="1220"/>
              <a:chExt cx="564" cy="516"/>
            </a:xfrm>
          </p:grpSpPr>
          <p:sp>
            <p:nvSpPr>
              <p:cNvPr id="21558" name="Line 32"/>
              <p:cNvSpPr>
                <a:spLocks noChangeShapeType="1"/>
              </p:cNvSpPr>
              <p:nvPr/>
            </p:nvSpPr>
            <p:spPr bwMode="auto">
              <a:xfrm flipV="1">
                <a:off x="152" y="1224"/>
                <a:ext cx="284" cy="512"/>
              </a:xfrm>
              <a:prstGeom prst="line">
                <a:avLst/>
              </a:prstGeom>
              <a:noFill/>
              <a:ln w="38100">
                <a:solidFill>
                  <a:srgbClr val="0522F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1559" name="Line 33"/>
              <p:cNvSpPr>
                <a:spLocks noChangeShapeType="1"/>
              </p:cNvSpPr>
              <p:nvPr/>
            </p:nvSpPr>
            <p:spPr bwMode="auto">
              <a:xfrm flipH="1" flipV="1">
                <a:off x="432" y="1220"/>
                <a:ext cx="284" cy="512"/>
              </a:xfrm>
              <a:prstGeom prst="line">
                <a:avLst/>
              </a:prstGeom>
              <a:noFill/>
              <a:ln w="38100">
                <a:solidFill>
                  <a:srgbClr val="0522F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108578" name="Oval 34"/>
          <p:cNvSpPr>
            <a:spLocks noChangeArrowheads="1"/>
          </p:cNvSpPr>
          <p:nvPr/>
        </p:nvSpPr>
        <p:spPr bwMode="auto">
          <a:xfrm>
            <a:off x="567497" y="3233739"/>
            <a:ext cx="147638" cy="1460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590" name="Oval 46"/>
          <p:cNvSpPr>
            <a:spLocks noChangeArrowheads="1"/>
          </p:cNvSpPr>
          <p:nvPr/>
        </p:nvSpPr>
        <p:spPr bwMode="auto">
          <a:xfrm>
            <a:off x="815147" y="4462464"/>
            <a:ext cx="147638" cy="1460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591" name="Line 47"/>
          <p:cNvSpPr>
            <a:spLocks noChangeShapeType="1"/>
          </p:cNvSpPr>
          <p:nvPr/>
        </p:nvSpPr>
        <p:spPr bwMode="auto">
          <a:xfrm flipV="1">
            <a:off x="440497" y="3341689"/>
            <a:ext cx="190500" cy="3619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593" name="Line 49"/>
          <p:cNvSpPr>
            <a:spLocks noChangeShapeType="1"/>
          </p:cNvSpPr>
          <p:nvPr/>
        </p:nvSpPr>
        <p:spPr bwMode="auto">
          <a:xfrm flipV="1">
            <a:off x="635760" y="4551364"/>
            <a:ext cx="223837" cy="3905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604" name="Oval 60"/>
          <p:cNvSpPr>
            <a:spLocks noChangeArrowheads="1"/>
          </p:cNvSpPr>
          <p:nvPr/>
        </p:nvSpPr>
        <p:spPr bwMode="auto">
          <a:xfrm>
            <a:off x="8203372" y="1614489"/>
            <a:ext cx="147638" cy="1460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08640" name="Group 96"/>
          <p:cNvGrpSpPr>
            <a:grpSpLocks/>
          </p:cNvGrpSpPr>
          <p:nvPr/>
        </p:nvGrpSpPr>
        <p:grpSpPr bwMode="auto">
          <a:xfrm>
            <a:off x="7579485" y="1084264"/>
            <a:ext cx="1244600" cy="1254125"/>
            <a:chOff x="4827" y="1044"/>
            <a:chExt cx="784" cy="790"/>
          </a:xfrm>
        </p:grpSpPr>
        <p:grpSp>
          <p:nvGrpSpPr>
            <p:cNvPr id="21545" name="Group 51"/>
            <p:cNvGrpSpPr>
              <a:grpSpLocks/>
            </p:cNvGrpSpPr>
            <p:nvPr/>
          </p:nvGrpSpPr>
          <p:grpSpPr bwMode="auto">
            <a:xfrm>
              <a:off x="4827" y="1044"/>
              <a:ext cx="784" cy="790"/>
              <a:chOff x="133" y="1097"/>
              <a:chExt cx="784" cy="790"/>
            </a:xfrm>
          </p:grpSpPr>
          <p:grpSp>
            <p:nvGrpSpPr>
              <p:cNvPr id="21548" name="Group 52"/>
              <p:cNvGrpSpPr>
                <a:grpSpLocks/>
              </p:cNvGrpSpPr>
              <p:nvPr/>
            </p:nvGrpSpPr>
            <p:grpSpPr bwMode="auto">
              <a:xfrm>
                <a:off x="133" y="1097"/>
                <a:ext cx="784" cy="790"/>
                <a:chOff x="133" y="1097"/>
                <a:chExt cx="784" cy="790"/>
              </a:xfrm>
            </p:grpSpPr>
            <p:sp>
              <p:nvSpPr>
                <p:cNvPr id="2155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45" y="1097"/>
                  <a:ext cx="4" cy="7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53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33" y="1834"/>
                  <a:ext cx="74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54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756" y="1674"/>
                  <a:ext cx="16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t</a:t>
                  </a:r>
                </a:p>
              </p:txBody>
            </p:sp>
            <p:sp>
              <p:nvSpPr>
                <p:cNvPr id="21555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50" y="1102"/>
                  <a:ext cx="17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>
                      <a:latin typeface="Symbol" pitchFamily="18" charset="2"/>
                    </a:rPr>
                    <a:t>s</a:t>
                  </a:r>
                </a:p>
              </p:txBody>
            </p:sp>
          </p:grpSp>
          <p:grpSp>
            <p:nvGrpSpPr>
              <p:cNvPr id="21549" name="Group 57"/>
              <p:cNvGrpSpPr>
                <a:grpSpLocks/>
              </p:cNvGrpSpPr>
              <p:nvPr/>
            </p:nvGrpSpPr>
            <p:grpSpPr bwMode="auto">
              <a:xfrm>
                <a:off x="152" y="1220"/>
                <a:ext cx="564" cy="516"/>
                <a:chOff x="152" y="1220"/>
                <a:chExt cx="564" cy="516"/>
              </a:xfrm>
            </p:grpSpPr>
            <p:sp>
              <p:nvSpPr>
                <p:cNvPr id="21550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152" y="1224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51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432" y="1220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21546" name="Line 61"/>
            <p:cNvSpPr>
              <a:spLocks noChangeShapeType="1"/>
            </p:cNvSpPr>
            <p:nvPr/>
          </p:nvSpPr>
          <p:spPr bwMode="auto">
            <a:xfrm flipV="1">
              <a:off x="4844" y="1452"/>
              <a:ext cx="132" cy="2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47" name="Line 62"/>
            <p:cNvSpPr>
              <a:spLocks noChangeShapeType="1"/>
            </p:cNvSpPr>
            <p:nvPr/>
          </p:nvSpPr>
          <p:spPr bwMode="auto">
            <a:xfrm flipV="1">
              <a:off x="4973" y="1164"/>
              <a:ext cx="161" cy="2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08607" name="Line 63"/>
          <p:cNvSpPr>
            <a:spLocks noChangeShapeType="1"/>
          </p:cNvSpPr>
          <p:nvPr/>
        </p:nvSpPr>
        <p:spPr bwMode="auto">
          <a:xfrm flipH="1" flipV="1">
            <a:off x="8055735" y="1290639"/>
            <a:ext cx="223837" cy="3905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108608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214445"/>
              </p:ext>
            </p:extLst>
          </p:nvPr>
        </p:nvGraphicFramePr>
        <p:xfrm>
          <a:off x="4706110" y="2847977"/>
          <a:ext cx="23780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20" name="Image Photo Editor" r:id="rId11" imgW="5952381" imgH="2142857" progId="MSPhotoEd.3">
                  <p:embed/>
                </p:oleObj>
              </mc:Choice>
              <mc:Fallback>
                <p:oleObj name="Image Photo Editor" r:id="rId11" imgW="5952381" imgH="214285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110" y="2847977"/>
                        <a:ext cx="2378075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609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61916"/>
              </p:ext>
            </p:extLst>
          </p:nvPr>
        </p:nvGraphicFramePr>
        <p:xfrm>
          <a:off x="4706110" y="3857627"/>
          <a:ext cx="2732087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21" name="Image Photo Editor" r:id="rId13" imgW="6830378" imgH="4067743" progId="MSPhotoEd.3">
                  <p:embed/>
                </p:oleObj>
              </mc:Choice>
              <mc:Fallback>
                <p:oleObj name="Image Photo Editor" r:id="rId13" imgW="6830378" imgH="40677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110" y="3857627"/>
                        <a:ext cx="2732087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619" name="Oval 75"/>
          <p:cNvSpPr>
            <a:spLocks noChangeArrowheads="1"/>
          </p:cNvSpPr>
          <p:nvPr/>
        </p:nvSpPr>
        <p:spPr bwMode="auto">
          <a:xfrm>
            <a:off x="8433560" y="3449639"/>
            <a:ext cx="147637" cy="1460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623" name="Line 79"/>
          <p:cNvSpPr>
            <a:spLocks noChangeShapeType="1"/>
          </p:cNvSpPr>
          <p:nvPr/>
        </p:nvSpPr>
        <p:spPr bwMode="auto">
          <a:xfrm flipH="1" flipV="1">
            <a:off x="8273222" y="3130552"/>
            <a:ext cx="223838" cy="39052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08642" name="Group 98"/>
          <p:cNvGrpSpPr>
            <a:grpSpLocks/>
          </p:cNvGrpSpPr>
          <p:nvPr/>
        </p:nvGrpSpPr>
        <p:grpSpPr bwMode="auto">
          <a:xfrm>
            <a:off x="7585835" y="4044952"/>
            <a:ext cx="1244600" cy="1254125"/>
            <a:chOff x="4831" y="2909"/>
            <a:chExt cx="784" cy="790"/>
          </a:xfrm>
        </p:grpSpPr>
        <p:grpSp>
          <p:nvGrpSpPr>
            <p:cNvPr id="21531" name="Group 80"/>
            <p:cNvGrpSpPr>
              <a:grpSpLocks/>
            </p:cNvGrpSpPr>
            <p:nvPr/>
          </p:nvGrpSpPr>
          <p:grpSpPr bwMode="auto">
            <a:xfrm>
              <a:off x="4831" y="2909"/>
              <a:ext cx="784" cy="790"/>
              <a:chOff x="133" y="1097"/>
              <a:chExt cx="784" cy="790"/>
            </a:xfrm>
          </p:grpSpPr>
          <p:grpSp>
            <p:nvGrpSpPr>
              <p:cNvPr id="21537" name="Group 81"/>
              <p:cNvGrpSpPr>
                <a:grpSpLocks/>
              </p:cNvGrpSpPr>
              <p:nvPr/>
            </p:nvGrpSpPr>
            <p:grpSpPr bwMode="auto">
              <a:xfrm>
                <a:off x="133" y="1097"/>
                <a:ext cx="784" cy="790"/>
                <a:chOff x="133" y="1097"/>
                <a:chExt cx="784" cy="790"/>
              </a:xfrm>
            </p:grpSpPr>
            <p:sp>
              <p:nvSpPr>
                <p:cNvPr id="21541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45" y="1097"/>
                  <a:ext cx="4" cy="737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42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33" y="1834"/>
                  <a:ext cx="74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43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756" y="1674"/>
                  <a:ext cx="16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/>
                    <a:t>t</a:t>
                  </a:r>
                </a:p>
              </p:txBody>
            </p:sp>
            <p:sp>
              <p:nvSpPr>
                <p:cNvPr id="21544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150" y="1102"/>
                  <a:ext cx="174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>
                      <a:latin typeface="Symbol" pitchFamily="18" charset="2"/>
                    </a:rPr>
                    <a:t>s</a:t>
                  </a:r>
                </a:p>
              </p:txBody>
            </p:sp>
          </p:grpSp>
          <p:grpSp>
            <p:nvGrpSpPr>
              <p:cNvPr id="21538" name="Group 86"/>
              <p:cNvGrpSpPr>
                <a:grpSpLocks/>
              </p:cNvGrpSpPr>
              <p:nvPr/>
            </p:nvGrpSpPr>
            <p:grpSpPr bwMode="auto">
              <a:xfrm>
                <a:off x="152" y="1220"/>
                <a:ext cx="564" cy="516"/>
                <a:chOff x="152" y="1220"/>
                <a:chExt cx="564" cy="516"/>
              </a:xfrm>
            </p:grpSpPr>
            <p:sp>
              <p:nvSpPr>
                <p:cNvPr id="21539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52" y="1224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1540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432" y="1220"/>
                  <a:ext cx="284" cy="512"/>
                </a:xfrm>
                <a:prstGeom prst="line">
                  <a:avLst/>
                </a:prstGeom>
                <a:noFill/>
                <a:ln w="38100">
                  <a:solidFill>
                    <a:srgbClr val="0522F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21532" name="Oval 89"/>
            <p:cNvSpPr>
              <a:spLocks noChangeArrowheads="1"/>
            </p:cNvSpPr>
            <p:nvPr/>
          </p:nvSpPr>
          <p:spPr bwMode="auto">
            <a:xfrm>
              <a:off x="5353" y="3455"/>
              <a:ext cx="93" cy="92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33" name="Line 90"/>
            <p:cNvSpPr>
              <a:spLocks noChangeShapeType="1"/>
            </p:cNvSpPr>
            <p:nvPr/>
          </p:nvSpPr>
          <p:spPr bwMode="auto">
            <a:xfrm flipV="1">
              <a:off x="4848" y="3317"/>
              <a:ext cx="132" cy="2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34" name="Line 91"/>
            <p:cNvSpPr>
              <a:spLocks noChangeShapeType="1"/>
            </p:cNvSpPr>
            <p:nvPr/>
          </p:nvSpPr>
          <p:spPr bwMode="auto">
            <a:xfrm flipV="1">
              <a:off x="4977" y="3029"/>
              <a:ext cx="161" cy="28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35" name="Line 92"/>
            <p:cNvSpPr>
              <a:spLocks noChangeShapeType="1"/>
            </p:cNvSpPr>
            <p:nvPr/>
          </p:nvSpPr>
          <p:spPr bwMode="auto">
            <a:xfrm flipH="1" flipV="1">
              <a:off x="5134" y="3047"/>
              <a:ext cx="141" cy="24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536" name="Line 93"/>
            <p:cNvSpPr>
              <a:spLocks noChangeShapeType="1"/>
            </p:cNvSpPr>
            <p:nvPr/>
          </p:nvSpPr>
          <p:spPr bwMode="auto">
            <a:xfrm flipH="1" flipV="1">
              <a:off x="5252" y="3254"/>
              <a:ext cx="141" cy="24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08638" name="Line 94"/>
          <p:cNvSpPr>
            <a:spLocks noChangeShapeType="1"/>
          </p:cNvSpPr>
          <p:nvPr/>
        </p:nvSpPr>
        <p:spPr bwMode="auto">
          <a:xfrm flipV="1">
            <a:off x="8503410" y="4618039"/>
            <a:ext cx="147637" cy="3429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8643" name="Text Box 99"/>
          <p:cNvSpPr txBox="1">
            <a:spLocks noChangeArrowheads="1"/>
          </p:cNvSpPr>
          <p:nvPr/>
        </p:nvSpPr>
        <p:spPr bwMode="auto">
          <a:xfrm>
            <a:off x="2323272" y="3594508"/>
            <a:ext cx="13115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dirty="0" smtClean="0">
                <a:latin typeface="+mn-lt"/>
              </a:rPr>
              <a:t>Crack tip blunting</a:t>
            </a:r>
            <a:endParaRPr lang="en-GB" dirty="0">
              <a:latin typeface="+mn-lt"/>
            </a:endParaRPr>
          </a:p>
        </p:txBody>
      </p:sp>
      <p:sp>
        <p:nvSpPr>
          <p:cNvPr id="108644" name="Text Box 100"/>
          <p:cNvSpPr txBox="1">
            <a:spLocks noChangeArrowheads="1"/>
          </p:cNvSpPr>
          <p:nvPr/>
        </p:nvSpPr>
        <p:spPr bwMode="auto">
          <a:xfrm>
            <a:off x="4701347" y="2254252"/>
            <a:ext cx="21880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dirty="0">
                <a:latin typeface="+mn-lt"/>
              </a:rPr>
              <a:t>“</a:t>
            </a:r>
            <a:r>
              <a:rPr lang="en-GB" dirty="0" err="1" smtClean="0">
                <a:latin typeface="+mn-lt"/>
              </a:rPr>
              <a:t>Resharpening</a:t>
            </a:r>
            <a:r>
              <a:rPr lang="en-GB" dirty="0" smtClean="0">
                <a:latin typeface="+mn-lt"/>
              </a:rPr>
              <a:t>” of the crack tip</a:t>
            </a:r>
            <a:endParaRPr lang="en-GB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l="26943" t="24022" r="27642" b="24612"/>
          <a:stretch/>
        </p:blipFill>
        <p:spPr>
          <a:xfrm>
            <a:off x="5978536" y="5464177"/>
            <a:ext cx="956203" cy="12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440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4" grpId="0" animBg="1"/>
      <p:bldP spid="108578" grpId="0" animBg="1"/>
      <p:bldP spid="108590" grpId="0" animBg="1"/>
      <p:bldP spid="108591" grpId="0" animBg="1"/>
      <p:bldP spid="108593" grpId="0" animBg="1"/>
      <p:bldP spid="108604" grpId="0" animBg="1"/>
      <p:bldP spid="108607" grpId="0" animBg="1"/>
      <p:bldP spid="108619" grpId="0" animBg="1"/>
      <p:bldP spid="108623" grpId="0" animBg="1"/>
      <p:bldP spid="108638" grpId="0" animBg="1"/>
      <p:bldP spid="108643" grpId="0" autoUpdateAnimBg="0"/>
      <p:bldP spid="10864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Striation formation: </a:t>
            </a:r>
            <a:r>
              <a:rPr lang="en-GB" dirty="0" err="1" smtClean="0"/>
              <a:t>Pelloux</a:t>
            </a:r>
            <a:r>
              <a:rPr lang="en-GB" dirty="0" smtClean="0"/>
              <a:t> </a:t>
            </a:r>
            <a:r>
              <a:rPr lang="en-GB" dirty="0"/>
              <a:t>mechanism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718"/>
            <a:ext cx="1737360" cy="2171700"/>
          </a:xfrm>
          <a:prstGeom prst="rect">
            <a:avLst/>
          </a:prstGeom>
        </p:spPr>
      </p:pic>
      <p:sp>
        <p:nvSpPr>
          <p:cNvPr id="6" name="Freeform 6"/>
          <p:cNvSpPr>
            <a:spLocks/>
          </p:cNvSpPr>
          <p:nvPr/>
        </p:nvSpPr>
        <p:spPr bwMode="auto">
          <a:xfrm>
            <a:off x="5780087" y="1629728"/>
            <a:ext cx="1019175" cy="266700"/>
          </a:xfrm>
          <a:custGeom>
            <a:avLst/>
            <a:gdLst>
              <a:gd name="T0" fmla="*/ 0 w 642"/>
              <a:gd name="T1" fmla="*/ 0 h 168"/>
              <a:gd name="T2" fmla="*/ 642 w 642"/>
              <a:gd name="T3" fmla="*/ 51 h 168"/>
              <a:gd name="T4" fmla="*/ 6 w 642"/>
              <a:gd name="T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2" h="168">
                <a:moveTo>
                  <a:pt x="0" y="0"/>
                </a:moveTo>
                <a:lnTo>
                  <a:pt x="642" y="51"/>
                </a:lnTo>
                <a:lnTo>
                  <a:pt x="6" y="168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794374" y="2448878"/>
            <a:ext cx="1352550" cy="542925"/>
          </a:xfrm>
          <a:custGeom>
            <a:avLst/>
            <a:gdLst>
              <a:gd name="T0" fmla="*/ 0 w 852"/>
              <a:gd name="T1" fmla="*/ 0 h 342"/>
              <a:gd name="T2" fmla="*/ 651 w 852"/>
              <a:gd name="T3" fmla="*/ 6 h 342"/>
              <a:gd name="T4" fmla="*/ 852 w 852"/>
              <a:gd name="T5" fmla="*/ 174 h 342"/>
              <a:gd name="T6" fmla="*/ 627 w 852"/>
              <a:gd name="T7" fmla="*/ 342 h 342"/>
              <a:gd name="T8" fmla="*/ 4 w 852"/>
              <a:gd name="T9" fmla="*/ 34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2" h="342">
                <a:moveTo>
                  <a:pt x="0" y="0"/>
                </a:moveTo>
                <a:lnTo>
                  <a:pt x="651" y="6"/>
                </a:lnTo>
                <a:lnTo>
                  <a:pt x="852" y="174"/>
                </a:lnTo>
                <a:lnTo>
                  <a:pt x="627" y="342"/>
                </a:lnTo>
                <a:lnTo>
                  <a:pt x="4" y="340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5788024" y="3515678"/>
            <a:ext cx="1196975" cy="368300"/>
          </a:xfrm>
          <a:custGeom>
            <a:avLst/>
            <a:gdLst>
              <a:gd name="T0" fmla="*/ 0 w 754"/>
              <a:gd name="T1" fmla="*/ 0 h 232"/>
              <a:gd name="T2" fmla="*/ 637 w 754"/>
              <a:gd name="T3" fmla="*/ 6 h 232"/>
              <a:gd name="T4" fmla="*/ 754 w 754"/>
              <a:gd name="T5" fmla="*/ 126 h 232"/>
              <a:gd name="T6" fmla="*/ 628 w 754"/>
              <a:gd name="T7" fmla="*/ 228 h 232"/>
              <a:gd name="T8" fmla="*/ 0 w 754"/>
              <a:gd name="T9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4" h="232">
                <a:moveTo>
                  <a:pt x="0" y="0"/>
                </a:moveTo>
                <a:lnTo>
                  <a:pt x="637" y="6"/>
                </a:lnTo>
                <a:lnTo>
                  <a:pt x="754" y="126"/>
                </a:lnTo>
                <a:lnTo>
                  <a:pt x="628" y="228"/>
                </a:lnTo>
                <a:lnTo>
                  <a:pt x="0" y="232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5781674" y="4271328"/>
            <a:ext cx="1531938" cy="735013"/>
          </a:xfrm>
          <a:custGeom>
            <a:avLst/>
            <a:gdLst>
              <a:gd name="T0" fmla="*/ 8 w 965"/>
              <a:gd name="T1" fmla="*/ 0 h 463"/>
              <a:gd name="T2" fmla="*/ 656 w 965"/>
              <a:gd name="T3" fmla="*/ 1 h 463"/>
              <a:gd name="T4" fmla="*/ 965 w 965"/>
              <a:gd name="T5" fmla="*/ 232 h 463"/>
              <a:gd name="T6" fmla="*/ 644 w 965"/>
              <a:gd name="T7" fmla="*/ 463 h 463"/>
              <a:gd name="T8" fmla="*/ 0 w 965"/>
              <a:gd name="T9" fmla="*/ 46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463">
                <a:moveTo>
                  <a:pt x="8" y="0"/>
                </a:moveTo>
                <a:lnTo>
                  <a:pt x="656" y="1"/>
                </a:lnTo>
                <a:lnTo>
                  <a:pt x="965" y="232"/>
                </a:lnTo>
                <a:lnTo>
                  <a:pt x="644" y="463"/>
                </a:lnTo>
                <a:lnTo>
                  <a:pt x="0" y="460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5784849" y="5487353"/>
            <a:ext cx="1395413" cy="606425"/>
          </a:xfrm>
          <a:custGeom>
            <a:avLst/>
            <a:gdLst>
              <a:gd name="T0" fmla="*/ 0 w 879"/>
              <a:gd name="T1" fmla="*/ 3 h 382"/>
              <a:gd name="T2" fmla="*/ 654 w 879"/>
              <a:gd name="T3" fmla="*/ 0 h 382"/>
              <a:gd name="T4" fmla="*/ 762 w 879"/>
              <a:gd name="T5" fmla="*/ 96 h 382"/>
              <a:gd name="T6" fmla="*/ 879 w 879"/>
              <a:gd name="T7" fmla="*/ 183 h 382"/>
              <a:gd name="T8" fmla="*/ 771 w 879"/>
              <a:gd name="T9" fmla="*/ 285 h 382"/>
              <a:gd name="T10" fmla="*/ 639 w 879"/>
              <a:gd name="T11" fmla="*/ 378 h 382"/>
              <a:gd name="T12" fmla="*/ 18 w 879"/>
              <a:gd name="T13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9" h="382">
                <a:moveTo>
                  <a:pt x="0" y="3"/>
                </a:moveTo>
                <a:lnTo>
                  <a:pt x="654" y="0"/>
                </a:lnTo>
                <a:lnTo>
                  <a:pt x="762" y="96"/>
                </a:lnTo>
                <a:lnTo>
                  <a:pt x="879" y="183"/>
                </a:lnTo>
                <a:lnTo>
                  <a:pt x="771" y="285"/>
                </a:lnTo>
                <a:lnTo>
                  <a:pt x="639" y="378"/>
                </a:lnTo>
                <a:lnTo>
                  <a:pt x="18" y="382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6808787" y="5354003"/>
            <a:ext cx="4762" cy="8477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6994524" y="5344478"/>
            <a:ext cx="4763" cy="8477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>
            <a:off x="7180262" y="5334953"/>
            <a:ext cx="4762" cy="8477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14" name="Group 25"/>
          <p:cNvGrpSpPr>
            <a:grpSpLocks/>
          </p:cNvGrpSpPr>
          <p:nvPr/>
        </p:nvGrpSpPr>
        <p:grpSpPr bwMode="auto">
          <a:xfrm>
            <a:off x="6626224" y="6250941"/>
            <a:ext cx="763588" cy="347662"/>
            <a:chOff x="3488" y="3559"/>
            <a:chExt cx="481" cy="219"/>
          </a:xfrm>
        </p:grpSpPr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3488" y="3586"/>
              <a:ext cx="4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 cycles</a:t>
              </a:r>
              <a:endPara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AutoShape 15"/>
            <p:cNvSpPr>
              <a:spLocks/>
            </p:cNvSpPr>
            <p:nvPr/>
          </p:nvSpPr>
          <p:spPr bwMode="auto">
            <a:xfrm rot="-16200000">
              <a:off x="3700" y="3452"/>
              <a:ext cx="56" cy="270"/>
            </a:xfrm>
            <a:prstGeom prst="rightBrace">
              <a:avLst>
                <a:gd name="adj1" fmla="val 40179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Line 16"/>
          <p:cNvSpPr>
            <a:spLocks noChangeShapeType="1"/>
          </p:cNvSpPr>
          <p:nvPr/>
        </p:nvSpPr>
        <p:spPr bwMode="auto">
          <a:xfrm flipV="1">
            <a:off x="7699375" y="2482215"/>
            <a:ext cx="114300" cy="2381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813675" y="2477453"/>
            <a:ext cx="390525" cy="257175"/>
          </a:xfrm>
          <a:custGeom>
            <a:avLst/>
            <a:gdLst>
              <a:gd name="T0" fmla="*/ 0 w 246"/>
              <a:gd name="T1" fmla="*/ 0 h 162"/>
              <a:gd name="T2" fmla="*/ 90 w 246"/>
              <a:gd name="T3" fmla="*/ 162 h 162"/>
              <a:gd name="T4" fmla="*/ 174 w 246"/>
              <a:gd name="T5" fmla="*/ 3 h 162"/>
              <a:gd name="T6" fmla="*/ 246 w 246"/>
              <a:gd name="T7" fmla="*/ 15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6" h="162">
                <a:moveTo>
                  <a:pt x="0" y="0"/>
                </a:moveTo>
                <a:lnTo>
                  <a:pt x="90" y="162"/>
                </a:lnTo>
                <a:lnTo>
                  <a:pt x="174" y="3"/>
                </a:lnTo>
                <a:lnTo>
                  <a:pt x="246" y="15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42262" y="3506153"/>
            <a:ext cx="266700" cy="257175"/>
          </a:xfrm>
          <a:custGeom>
            <a:avLst/>
            <a:gdLst>
              <a:gd name="T0" fmla="*/ 0 w 168"/>
              <a:gd name="T1" fmla="*/ 162 h 162"/>
              <a:gd name="T2" fmla="*/ 93 w 168"/>
              <a:gd name="T3" fmla="*/ 0 h 162"/>
              <a:gd name="T4" fmla="*/ 168 w 168"/>
              <a:gd name="T5" fmla="*/ 15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162">
                <a:moveTo>
                  <a:pt x="0" y="162"/>
                </a:moveTo>
                <a:lnTo>
                  <a:pt x="93" y="0"/>
                </a:lnTo>
                <a:lnTo>
                  <a:pt x="168" y="15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7694612" y="3504565"/>
            <a:ext cx="247650" cy="268288"/>
          </a:xfrm>
          <a:custGeom>
            <a:avLst/>
            <a:gdLst>
              <a:gd name="T0" fmla="*/ 0 w 156"/>
              <a:gd name="T1" fmla="*/ 166 h 169"/>
              <a:gd name="T2" fmla="*/ 75 w 156"/>
              <a:gd name="T3" fmla="*/ 1 h 169"/>
              <a:gd name="T4" fmla="*/ 156 w 156"/>
              <a:gd name="T5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" h="169">
                <a:moveTo>
                  <a:pt x="0" y="166"/>
                </a:moveTo>
                <a:cubicBezTo>
                  <a:pt x="12" y="139"/>
                  <a:pt x="49" y="0"/>
                  <a:pt x="75" y="1"/>
                </a:cubicBezTo>
                <a:lnTo>
                  <a:pt x="156" y="169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7694612" y="4387215"/>
            <a:ext cx="385763" cy="285750"/>
          </a:xfrm>
          <a:custGeom>
            <a:avLst/>
            <a:gdLst>
              <a:gd name="T0" fmla="*/ 0 w 243"/>
              <a:gd name="T1" fmla="*/ 180 h 180"/>
              <a:gd name="T2" fmla="*/ 81 w 243"/>
              <a:gd name="T3" fmla="*/ 0 h 180"/>
              <a:gd name="T4" fmla="*/ 162 w 243"/>
              <a:gd name="T5" fmla="*/ 174 h 180"/>
              <a:gd name="T6" fmla="*/ 243 w 243"/>
              <a:gd name="T7" fmla="*/ 6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3" h="180">
                <a:moveTo>
                  <a:pt x="0" y="180"/>
                </a:moveTo>
                <a:lnTo>
                  <a:pt x="81" y="0"/>
                </a:lnTo>
                <a:lnTo>
                  <a:pt x="162" y="174"/>
                </a:lnTo>
                <a:lnTo>
                  <a:pt x="243" y="6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8085137" y="4406265"/>
            <a:ext cx="123825" cy="252413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7694612" y="5577840"/>
            <a:ext cx="523875" cy="304800"/>
          </a:xfrm>
          <a:custGeom>
            <a:avLst/>
            <a:gdLst>
              <a:gd name="T0" fmla="*/ 0 w 330"/>
              <a:gd name="T1" fmla="*/ 183 h 192"/>
              <a:gd name="T2" fmla="*/ 87 w 330"/>
              <a:gd name="T3" fmla="*/ 0 h 192"/>
              <a:gd name="T4" fmla="*/ 168 w 330"/>
              <a:gd name="T5" fmla="*/ 192 h 192"/>
              <a:gd name="T6" fmla="*/ 246 w 330"/>
              <a:gd name="T7" fmla="*/ 9 h 192"/>
              <a:gd name="T8" fmla="*/ 330 w 330"/>
              <a:gd name="T9" fmla="*/ 18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0" h="192">
                <a:moveTo>
                  <a:pt x="0" y="183"/>
                </a:moveTo>
                <a:lnTo>
                  <a:pt x="87" y="0"/>
                </a:lnTo>
                <a:lnTo>
                  <a:pt x="168" y="192"/>
                </a:lnTo>
                <a:lnTo>
                  <a:pt x="246" y="9"/>
                </a:lnTo>
                <a:lnTo>
                  <a:pt x="330" y="183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2484437" y="5539741"/>
            <a:ext cx="1762125" cy="642937"/>
          </a:xfrm>
          <a:custGeom>
            <a:avLst/>
            <a:gdLst>
              <a:gd name="T0" fmla="*/ 3 w 1110"/>
              <a:gd name="T1" fmla="*/ 0 h 405"/>
              <a:gd name="T2" fmla="*/ 660 w 1110"/>
              <a:gd name="T3" fmla="*/ 3 h 405"/>
              <a:gd name="T4" fmla="*/ 789 w 1110"/>
              <a:gd name="T5" fmla="*/ 72 h 405"/>
              <a:gd name="T6" fmla="*/ 870 w 1110"/>
              <a:gd name="T7" fmla="*/ 81 h 405"/>
              <a:gd name="T8" fmla="*/ 1014 w 1110"/>
              <a:gd name="T9" fmla="*/ 180 h 405"/>
              <a:gd name="T10" fmla="*/ 1086 w 1110"/>
              <a:gd name="T11" fmla="*/ 174 h 405"/>
              <a:gd name="T12" fmla="*/ 1110 w 1110"/>
              <a:gd name="T13" fmla="*/ 189 h 405"/>
              <a:gd name="T14" fmla="*/ 1104 w 1110"/>
              <a:gd name="T15" fmla="*/ 219 h 405"/>
              <a:gd name="T16" fmla="*/ 1056 w 1110"/>
              <a:gd name="T17" fmla="*/ 222 h 405"/>
              <a:gd name="T18" fmla="*/ 999 w 1110"/>
              <a:gd name="T19" fmla="*/ 222 h 405"/>
              <a:gd name="T20" fmla="*/ 885 w 1110"/>
              <a:gd name="T21" fmla="*/ 333 h 405"/>
              <a:gd name="T22" fmla="*/ 786 w 1110"/>
              <a:gd name="T23" fmla="*/ 336 h 405"/>
              <a:gd name="T24" fmla="*/ 657 w 1110"/>
              <a:gd name="T25" fmla="*/ 402 h 405"/>
              <a:gd name="T26" fmla="*/ 0 w 1110"/>
              <a:gd name="T27" fmla="*/ 40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10" h="405">
                <a:moveTo>
                  <a:pt x="3" y="0"/>
                </a:moveTo>
                <a:lnTo>
                  <a:pt x="660" y="3"/>
                </a:lnTo>
                <a:lnTo>
                  <a:pt x="789" y="72"/>
                </a:lnTo>
                <a:lnTo>
                  <a:pt x="870" y="81"/>
                </a:lnTo>
                <a:lnTo>
                  <a:pt x="1014" y="180"/>
                </a:lnTo>
                <a:lnTo>
                  <a:pt x="1086" y="174"/>
                </a:lnTo>
                <a:lnTo>
                  <a:pt x="1110" y="189"/>
                </a:lnTo>
                <a:lnTo>
                  <a:pt x="1104" y="219"/>
                </a:lnTo>
                <a:lnTo>
                  <a:pt x="1056" y="222"/>
                </a:lnTo>
                <a:lnTo>
                  <a:pt x="999" y="222"/>
                </a:lnTo>
                <a:lnTo>
                  <a:pt x="885" y="333"/>
                </a:lnTo>
                <a:lnTo>
                  <a:pt x="786" y="336"/>
                </a:lnTo>
                <a:lnTo>
                  <a:pt x="657" y="402"/>
                </a:lnTo>
                <a:lnTo>
                  <a:pt x="0" y="405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25" name="Group 26"/>
          <p:cNvGrpSpPr>
            <a:grpSpLocks/>
          </p:cNvGrpSpPr>
          <p:nvPr/>
        </p:nvGrpSpPr>
        <p:grpSpPr bwMode="auto">
          <a:xfrm>
            <a:off x="3554412" y="6279516"/>
            <a:ext cx="763587" cy="347662"/>
            <a:chOff x="3488" y="3559"/>
            <a:chExt cx="481" cy="219"/>
          </a:xfrm>
        </p:grpSpPr>
        <p:sp>
          <p:nvSpPr>
            <p:cNvPr id="26" name="Text Box 27"/>
            <p:cNvSpPr txBox="1">
              <a:spLocks noChangeArrowheads="1"/>
            </p:cNvSpPr>
            <p:nvPr/>
          </p:nvSpPr>
          <p:spPr bwMode="auto">
            <a:xfrm>
              <a:off x="3488" y="3586"/>
              <a:ext cx="4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 cycles</a:t>
              </a:r>
              <a:endPara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AutoShape 28"/>
            <p:cNvSpPr>
              <a:spLocks/>
            </p:cNvSpPr>
            <p:nvPr/>
          </p:nvSpPr>
          <p:spPr bwMode="auto">
            <a:xfrm rot="-16200000">
              <a:off x="3700" y="3452"/>
              <a:ext cx="56" cy="270"/>
            </a:xfrm>
            <a:prstGeom prst="rightBrace">
              <a:avLst>
                <a:gd name="adj1" fmla="val 40179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3513137" y="5463541"/>
            <a:ext cx="4762" cy="7810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>
            <a:off x="3875087" y="5525453"/>
            <a:ext cx="4762" cy="6477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H="1">
            <a:off x="4232274" y="5511166"/>
            <a:ext cx="9525" cy="7334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3503612" y="4230053"/>
            <a:ext cx="4762" cy="7810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2" name="Line 33"/>
          <p:cNvSpPr>
            <a:spLocks noChangeShapeType="1"/>
          </p:cNvSpPr>
          <p:nvPr/>
        </p:nvSpPr>
        <p:spPr bwMode="auto">
          <a:xfrm flipH="1">
            <a:off x="3865562" y="4291966"/>
            <a:ext cx="4762" cy="6477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3" name="Line 34"/>
          <p:cNvSpPr>
            <a:spLocks noChangeShapeType="1"/>
          </p:cNvSpPr>
          <p:nvPr/>
        </p:nvSpPr>
        <p:spPr bwMode="auto">
          <a:xfrm flipH="1">
            <a:off x="4222749" y="4277678"/>
            <a:ext cx="9525" cy="7334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4" name="Freeform 35"/>
          <p:cNvSpPr>
            <a:spLocks/>
          </p:cNvSpPr>
          <p:nvPr/>
        </p:nvSpPr>
        <p:spPr bwMode="auto">
          <a:xfrm>
            <a:off x="2489199" y="4277678"/>
            <a:ext cx="1743075" cy="738188"/>
          </a:xfrm>
          <a:custGeom>
            <a:avLst/>
            <a:gdLst>
              <a:gd name="T0" fmla="*/ 0 w 1098"/>
              <a:gd name="T1" fmla="*/ 9 h 465"/>
              <a:gd name="T2" fmla="*/ 651 w 1098"/>
              <a:gd name="T3" fmla="*/ 0 h 465"/>
              <a:gd name="T4" fmla="*/ 777 w 1098"/>
              <a:gd name="T5" fmla="*/ 105 h 465"/>
              <a:gd name="T6" fmla="*/ 873 w 1098"/>
              <a:gd name="T7" fmla="*/ 96 h 465"/>
              <a:gd name="T8" fmla="*/ 1098 w 1098"/>
              <a:gd name="T9" fmla="*/ 234 h 465"/>
              <a:gd name="T10" fmla="*/ 873 w 1098"/>
              <a:gd name="T11" fmla="*/ 372 h 465"/>
              <a:gd name="T12" fmla="*/ 771 w 1098"/>
              <a:gd name="T13" fmla="*/ 372 h 465"/>
              <a:gd name="T14" fmla="*/ 636 w 1098"/>
              <a:gd name="T15" fmla="*/ 465 h 465"/>
              <a:gd name="T16" fmla="*/ 3 w 1098"/>
              <a:gd name="T1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8" h="465">
                <a:moveTo>
                  <a:pt x="0" y="9"/>
                </a:moveTo>
                <a:lnTo>
                  <a:pt x="651" y="0"/>
                </a:lnTo>
                <a:lnTo>
                  <a:pt x="777" y="105"/>
                </a:lnTo>
                <a:lnTo>
                  <a:pt x="873" y="96"/>
                </a:lnTo>
                <a:lnTo>
                  <a:pt x="1098" y="234"/>
                </a:lnTo>
                <a:lnTo>
                  <a:pt x="873" y="372"/>
                </a:lnTo>
                <a:lnTo>
                  <a:pt x="771" y="372"/>
                </a:lnTo>
                <a:lnTo>
                  <a:pt x="636" y="465"/>
                </a:lnTo>
                <a:lnTo>
                  <a:pt x="3" y="465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5" name="Freeform 36"/>
          <p:cNvSpPr>
            <a:spLocks/>
          </p:cNvSpPr>
          <p:nvPr/>
        </p:nvSpPr>
        <p:spPr bwMode="auto">
          <a:xfrm>
            <a:off x="2484437" y="3425191"/>
            <a:ext cx="1404937" cy="371475"/>
          </a:xfrm>
          <a:custGeom>
            <a:avLst/>
            <a:gdLst>
              <a:gd name="T0" fmla="*/ 0 w 885"/>
              <a:gd name="T1" fmla="*/ 0 h 234"/>
              <a:gd name="T2" fmla="*/ 639 w 885"/>
              <a:gd name="T3" fmla="*/ 0 h 234"/>
              <a:gd name="T4" fmla="*/ 786 w 885"/>
              <a:gd name="T5" fmla="*/ 105 h 234"/>
              <a:gd name="T6" fmla="*/ 882 w 885"/>
              <a:gd name="T7" fmla="*/ 108 h 234"/>
              <a:gd name="T8" fmla="*/ 885 w 885"/>
              <a:gd name="T9" fmla="*/ 129 h 234"/>
              <a:gd name="T10" fmla="*/ 774 w 885"/>
              <a:gd name="T11" fmla="*/ 135 h 234"/>
              <a:gd name="T12" fmla="*/ 645 w 885"/>
              <a:gd name="T13" fmla="*/ 234 h 234"/>
              <a:gd name="T14" fmla="*/ 6 w 885"/>
              <a:gd name="T15" fmla="*/ 234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5" h="234">
                <a:moveTo>
                  <a:pt x="0" y="0"/>
                </a:moveTo>
                <a:lnTo>
                  <a:pt x="639" y="0"/>
                </a:lnTo>
                <a:lnTo>
                  <a:pt x="786" y="105"/>
                </a:lnTo>
                <a:lnTo>
                  <a:pt x="882" y="108"/>
                </a:lnTo>
                <a:lnTo>
                  <a:pt x="885" y="129"/>
                </a:lnTo>
                <a:lnTo>
                  <a:pt x="774" y="135"/>
                </a:lnTo>
                <a:lnTo>
                  <a:pt x="645" y="234"/>
                </a:lnTo>
                <a:lnTo>
                  <a:pt x="6" y="234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2479674" y="2391728"/>
            <a:ext cx="1385888" cy="528638"/>
          </a:xfrm>
          <a:custGeom>
            <a:avLst/>
            <a:gdLst>
              <a:gd name="T0" fmla="*/ 0 w 873"/>
              <a:gd name="T1" fmla="*/ 6 h 333"/>
              <a:gd name="T2" fmla="*/ 669 w 873"/>
              <a:gd name="T3" fmla="*/ 0 h 333"/>
              <a:gd name="T4" fmla="*/ 873 w 873"/>
              <a:gd name="T5" fmla="*/ 147 h 333"/>
              <a:gd name="T6" fmla="*/ 657 w 873"/>
              <a:gd name="T7" fmla="*/ 333 h 333"/>
              <a:gd name="T8" fmla="*/ 6 w 873"/>
              <a:gd name="T9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3" h="333">
                <a:moveTo>
                  <a:pt x="0" y="6"/>
                </a:moveTo>
                <a:lnTo>
                  <a:pt x="669" y="0"/>
                </a:lnTo>
                <a:lnTo>
                  <a:pt x="873" y="147"/>
                </a:lnTo>
                <a:lnTo>
                  <a:pt x="657" y="333"/>
                </a:lnTo>
                <a:lnTo>
                  <a:pt x="6" y="333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 flipH="1">
            <a:off x="3508374" y="2263141"/>
            <a:ext cx="14288" cy="7334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H="1">
            <a:off x="3870324" y="2258378"/>
            <a:ext cx="14288" cy="7334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9" name="Freeform 41"/>
          <p:cNvSpPr>
            <a:spLocks/>
          </p:cNvSpPr>
          <p:nvPr/>
        </p:nvSpPr>
        <p:spPr bwMode="auto">
          <a:xfrm>
            <a:off x="2470149" y="1629728"/>
            <a:ext cx="1062038" cy="233363"/>
          </a:xfrm>
          <a:custGeom>
            <a:avLst/>
            <a:gdLst>
              <a:gd name="T0" fmla="*/ 9 w 669"/>
              <a:gd name="T1" fmla="*/ 0 h 147"/>
              <a:gd name="T2" fmla="*/ 669 w 669"/>
              <a:gd name="T3" fmla="*/ 69 h 147"/>
              <a:gd name="T4" fmla="*/ 0 w 669"/>
              <a:gd name="T5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9" h="147">
                <a:moveTo>
                  <a:pt x="9" y="0"/>
                </a:moveTo>
                <a:lnTo>
                  <a:pt x="669" y="69"/>
                </a:lnTo>
                <a:lnTo>
                  <a:pt x="0" y="147"/>
                </a:ln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0" name="Text Box 42"/>
          <p:cNvSpPr txBox="1">
            <a:spLocks noChangeArrowheads="1"/>
          </p:cNvSpPr>
          <p:nvPr/>
        </p:nvSpPr>
        <p:spPr bwMode="auto">
          <a:xfrm>
            <a:off x="2404565" y="939165"/>
            <a:ext cx="14881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b="1" dirty="0" err="1" smtClean="0">
                <a:solidFill>
                  <a:srgbClr val="000000"/>
                </a:solidFill>
              </a:rPr>
              <a:t>Irreversible</a:t>
            </a:r>
            <a:r>
              <a:rPr lang="fr-FR" sz="1600" b="1" dirty="0" smtClean="0">
                <a:solidFill>
                  <a:srgbClr val="000000"/>
                </a:solidFill>
              </a:rPr>
              <a:t> slip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b="1" dirty="0" smtClean="0">
                <a:solidFill>
                  <a:srgbClr val="000000"/>
                </a:solidFill>
              </a:rPr>
              <a:t>(</a:t>
            </a:r>
            <a:r>
              <a:rPr lang="fr-FR" sz="1600" b="1" dirty="0" err="1" smtClean="0">
                <a:solidFill>
                  <a:srgbClr val="000000"/>
                </a:solidFill>
              </a:rPr>
              <a:t>oxidation</a:t>
            </a:r>
            <a:r>
              <a:rPr lang="fr-FR" sz="1600" b="1" dirty="0" smtClean="0">
                <a:solidFill>
                  <a:srgbClr val="000000"/>
                </a:solidFill>
              </a:rPr>
              <a:t>)</a:t>
            </a:r>
            <a:endParaRPr lang="en-GB" sz="1600" b="1" dirty="0" smtClean="0">
              <a:solidFill>
                <a:srgbClr val="000000"/>
              </a:solidFill>
            </a:endParaRPr>
          </a:p>
        </p:txBody>
      </p:sp>
      <p:sp>
        <p:nvSpPr>
          <p:cNvPr id="41" name="Text Box 43"/>
          <p:cNvSpPr txBox="1">
            <a:spLocks noChangeArrowheads="1"/>
          </p:cNvSpPr>
          <p:nvPr/>
        </p:nvSpPr>
        <p:spPr bwMode="auto">
          <a:xfrm>
            <a:off x="5623360" y="910591"/>
            <a:ext cx="14008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b="1" dirty="0" err="1" smtClean="0">
                <a:solidFill>
                  <a:srgbClr val="000000"/>
                </a:solidFill>
              </a:rPr>
              <a:t>Reversible</a:t>
            </a:r>
            <a:r>
              <a:rPr lang="fr-FR" sz="1600" b="1" dirty="0" smtClean="0">
                <a:solidFill>
                  <a:srgbClr val="000000"/>
                </a:solidFill>
              </a:rPr>
              <a:t> slip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600" b="1" dirty="0" smtClean="0">
                <a:solidFill>
                  <a:srgbClr val="000000"/>
                </a:solidFill>
              </a:rPr>
              <a:t>(</a:t>
            </a:r>
            <a:r>
              <a:rPr lang="fr-FR" sz="1600" b="1" dirty="0" err="1" smtClean="0">
                <a:solidFill>
                  <a:srgbClr val="000000"/>
                </a:solidFill>
              </a:rPr>
              <a:t>inert</a:t>
            </a:r>
            <a:r>
              <a:rPr lang="fr-FR" sz="1600" b="1" dirty="0" smtClean="0">
                <a:solidFill>
                  <a:srgbClr val="000000"/>
                </a:solidFill>
              </a:rPr>
              <a:t>)</a:t>
            </a:r>
            <a:endParaRPr lang="en-GB" sz="1600" b="1" dirty="0" smtClean="0">
              <a:solidFill>
                <a:srgbClr val="00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600" y="3081863"/>
            <a:ext cx="175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fr-FR" b="1" dirty="0"/>
              <a:t>Dr. </a:t>
            </a:r>
            <a:r>
              <a:rPr lang="fr-FR" b="1" dirty="0" err="1"/>
              <a:t>Regis</a:t>
            </a:r>
            <a:r>
              <a:rPr lang="fr-FR" b="1" dirty="0"/>
              <a:t> </a:t>
            </a:r>
            <a:r>
              <a:rPr lang="fr-FR" b="1" dirty="0" err="1" smtClean="0"/>
              <a:t>Pelloux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1931 - 2015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69520" y="4672965"/>
            <a:ext cx="2045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for the absence of striation in vacuum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95473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3048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Propagation </a:t>
            </a:r>
            <a:r>
              <a:rPr lang="fr-FR" dirty="0" err="1" smtClean="0"/>
              <a:t>mechanisms</a:t>
            </a:r>
            <a:r>
              <a:rPr lang="fr-FR" dirty="0" smtClean="0"/>
              <a:t> in the </a:t>
            </a:r>
            <a:r>
              <a:rPr lang="fr-FR" dirty="0" err="1" smtClean="0"/>
              <a:t>near-threshold</a:t>
            </a:r>
            <a:r>
              <a:rPr lang="fr-FR" dirty="0" smtClean="0"/>
              <a:t> </a:t>
            </a:r>
            <a:r>
              <a:rPr lang="fr-FR" dirty="0" err="1" smtClean="0"/>
              <a:t>region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723" y="1253807"/>
            <a:ext cx="4983004" cy="351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4913580"/>
            <a:ext cx="802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More brittle aspect of the fracture surfaces(cleavage-like fracture, </a:t>
            </a:r>
            <a:r>
              <a:rPr lang="en-GB" sz="2400" b="0" dirty="0" err="1" smtClean="0">
                <a:solidFill>
                  <a:schemeClr val="tx1"/>
                </a:solidFill>
                <a:latin typeface="+mn-lt"/>
              </a:rPr>
              <a:t>intergranular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400" b="0" dirty="0" err="1" smtClean="0">
                <a:solidFill>
                  <a:schemeClr val="tx1"/>
                </a:solidFill>
                <a:latin typeface="+mn-lt"/>
              </a:rPr>
              <a:t>decohesions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,….)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11494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Factors</a:t>
            </a:r>
            <a:r>
              <a:rPr lang="fr-FR" dirty="0" smtClean="0"/>
              <a:t> of influence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3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load</a:t>
            </a:r>
            <a:r>
              <a:rPr lang="fr-FR" dirty="0" smtClean="0"/>
              <a:t> ratio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83344" y="1796256"/>
            <a:ext cx="4217987" cy="3824288"/>
            <a:chOff x="786" y="1290"/>
            <a:chExt cx="2657" cy="2409"/>
          </a:xfrm>
        </p:grpSpPr>
        <p:sp>
          <p:nvSpPr>
            <p:cNvPr id="19" name="Line 5"/>
            <p:cNvSpPr>
              <a:spLocks noChangeShapeType="1"/>
            </p:cNvSpPr>
            <p:nvPr/>
          </p:nvSpPr>
          <p:spPr bwMode="auto">
            <a:xfrm flipV="1">
              <a:off x="1190" y="1290"/>
              <a:ext cx="0" cy="21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190" y="3472"/>
              <a:ext cx="224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21" name="Group 7"/>
            <p:cNvGrpSpPr>
              <a:grpSpLocks/>
            </p:cNvGrpSpPr>
            <p:nvPr/>
          </p:nvGrpSpPr>
          <p:grpSpPr bwMode="auto">
            <a:xfrm>
              <a:off x="1129" y="1864"/>
              <a:ext cx="112" cy="1488"/>
              <a:chOff x="1448" y="1920"/>
              <a:chExt cx="112" cy="1488"/>
            </a:xfrm>
          </p:grpSpPr>
          <p:sp>
            <p:nvSpPr>
              <p:cNvPr id="24" name="Line 8"/>
              <p:cNvSpPr>
                <a:spLocks noChangeShapeType="1"/>
              </p:cNvSpPr>
              <p:nvPr/>
            </p:nvSpPr>
            <p:spPr bwMode="auto">
              <a:xfrm>
                <a:off x="1448" y="1920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1448" y="2168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1448" y="2416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>
                <a:off x="1448" y="2664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>
                <a:off x="1448" y="2912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>
                <a:off x="1448" y="3160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>
                <a:off x="1448" y="3408"/>
                <a:ext cx="1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786" y="1486"/>
              <a:ext cx="37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  <a:latin typeface="+mn-lt"/>
                </a:rPr>
                <a:t>da/dN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193" y="3486"/>
              <a:ext cx="25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  <a:latin typeface="Symbol" pitchFamily="18" charset="2"/>
                </a:rPr>
                <a:t>D</a:t>
              </a:r>
              <a:r>
                <a:rPr lang="en-GB" dirty="0">
                  <a:solidFill>
                    <a:schemeClr val="tx1"/>
                  </a:solidFill>
                  <a:latin typeface="Times New Roman" pitchFamily="18" charset="0"/>
                </a:rPr>
                <a:t>K</a:t>
              </a:r>
            </a:p>
          </p:txBody>
        </p:sp>
      </p:grpSp>
      <p:grpSp>
        <p:nvGrpSpPr>
          <p:cNvPr id="31" name="Group 26"/>
          <p:cNvGrpSpPr>
            <a:grpSpLocks/>
          </p:cNvGrpSpPr>
          <p:nvPr/>
        </p:nvGrpSpPr>
        <p:grpSpPr bwMode="auto">
          <a:xfrm>
            <a:off x="2269331" y="1767681"/>
            <a:ext cx="2693988" cy="3476625"/>
            <a:chOff x="2622" y="1272"/>
            <a:chExt cx="1697" cy="2190"/>
          </a:xfrm>
        </p:grpSpPr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2622" y="1272"/>
              <a:ext cx="1637" cy="2190"/>
            </a:xfrm>
            <a:custGeom>
              <a:avLst/>
              <a:gdLst>
                <a:gd name="T0" fmla="*/ 6 w 1644"/>
                <a:gd name="T1" fmla="*/ 2289 h 2142"/>
                <a:gd name="T2" fmla="*/ 6 w 1644"/>
                <a:gd name="T3" fmla="*/ 1950 h 2142"/>
                <a:gd name="T4" fmla="*/ 108 w 1644"/>
                <a:gd name="T5" fmla="*/ 1758 h 2142"/>
                <a:gd name="T6" fmla="*/ 834 w 1644"/>
                <a:gd name="T7" fmla="*/ 1167 h 2142"/>
                <a:gd name="T8" fmla="*/ 1296 w 1644"/>
                <a:gd name="T9" fmla="*/ 757 h 2142"/>
                <a:gd name="T10" fmla="*/ 1527 w 1644"/>
                <a:gd name="T11" fmla="*/ 333 h 2142"/>
                <a:gd name="T12" fmla="*/ 1623 w 1644"/>
                <a:gd name="T13" fmla="*/ 0 h 2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4" h="2142">
                  <a:moveTo>
                    <a:pt x="6" y="2142"/>
                  </a:moveTo>
                  <a:cubicBezTo>
                    <a:pt x="6" y="2089"/>
                    <a:pt x="0" y="1944"/>
                    <a:pt x="6" y="1824"/>
                  </a:cubicBezTo>
                  <a:cubicBezTo>
                    <a:pt x="12" y="1704"/>
                    <a:pt x="54" y="1698"/>
                    <a:pt x="108" y="1644"/>
                  </a:cubicBezTo>
                  <a:cubicBezTo>
                    <a:pt x="162" y="1590"/>
                    <a:pt x="645" y="1248"/>
                    <a:pt x="846" y="1092"/>
                  </a:cubicBezTo>
                  <a:cubicBezTo>
                    <a:pt x="1047" y="936"/>
                    <a:pt x="1197" y="838"/>
                    <a:pt x="1314" y="708"/>
                  </a:cubicBezTo>
                  <a:cubicBezTo>
                    <a:pt x="1431" y="578"/>
                    <a:pt x="1493" y="430"/>
                    <a:pt x="1548" y="312"/>
                  </a:cubicBezTo>
                  <a:cubicBezTo>
                    <a:pt x="1603" y="194"/>
                    <a:pt x="1623" y="97"/>
                    <a:pt x="1644" y="0"/>
                  </a:cubicBezTo>
                </a:path>
              </a:pathLst>
            </a:custGeom>
            <a:noFill/>
            <a:ln w="38100" cap="flat" cmpd="sng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" name="Text Box 25"/>
            <p:cNvSpPr txBox="1">
              <a:spLocks noChangeArrowheads="1"/>
            </p:cNvSpPr>
            <p:nvPr/>
          </p:nvSpPr>
          <p:spPr bwMode="auto">
            <a:xfrm>
              <a:off x="2950" y="2580"/>
              <a:ext cx="136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1800" dirty="0" smtClean="0">
                  <a:latin typeface="Times New Roman" pitchFamily="18" charset="0"/>
                </a:rPr>
                <a:t>Low R value (typically </a:t>
              </a:r>
              <a:r>
                <a:rPr lang="en-GB" sz="1800" dirty="0">
                  <a:latin typeface="Times New Roman" pitchFamily="18" charset="0"/>
                </a:rPr>
                <a:t>0.1)</a:t>
              </a:r>
            </a:p>
          </p:txBody>
        </p:sp>
      </p:grpSp>
      <p:grpSp>
        <p:nvGrpSpPr>
          <p:cNvPr id="34" name="Group 30"/>
          <p:cNvGrpSpPr>
            <a:grpSpLocks/>
          </p:cNvGrpSpPr>
          <p:nvPr/>
        </p:nvGrpSpPr>
        <p:grpSpPr bwMode="auto">
          <a:xfrm>
            <a:off x="939006" y="2690022"/>
            <a:ext cx="3429000" cy="474663"/>
            <a:chOff x="1784" y="1853"/>
            <a:chExt cx="2160" cy="299"/>
          </a:xfrm>
        </p:grpSpPr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>
              <a:off x="1784" y="2144"/>
              <a:ext cx="2160" cy="8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2383" y="1853"/>
              <a:ext cx="108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2400" dirty="0">
                  <a:solidFill>
                    <a:schemeClr val="hlink"/>
                  </a:solidFill>
                  <a:latin typeface="+mn-lt"/>
                </a:rPr>
                <a:t>R </a:t>
              </a:r>
              <a:r>
                <a:rPr lang="en-GB" sz="2400" dirty="0" smtClean="0">
                  <a:solidFill>
                    <a:schemeClr val="hlink"/>
                  </a:solidFill>
                  <a:latin typeface="+mn-lt"/>
                </a:rPr>
                <a:t>increasing</a:t>
              </a:r>
              <a:endParaRPr lang="en-GB" sz="2400" dirty="0">
                <a:solidFill>
                  <a:schemeClr val="hlink"/>
                </a:solidFill>
                <a:latin typeface="+mn-lt"/>
              </a:endParaRPr>
            </a:p>
          </p:txBody>
        </p:sp>
      </p:grp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556894" y="3416220"/>
            <a:ext cx="4373746" cy="156966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/>
        </p:spPr>
        <p:txBody>
          <a:bodyPr wrap="squar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When R increases: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en-GB" sz="2400" b="0" dirty="0">
                <a:solidFill>
                  <a:schemeClr val="tx1"/>
                </a:solidFill>
                <a:latin typeface="+mn-lt"/>
              </a:rPr>
              <a:t>- da/dN 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increases for a fixed value of 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K;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en-GB" sz="2400" b="0" dirty="0">
                <a:solidFill>
                  <a:schemeClr val="tx1"/>
                </a:solidFill>
                <a:latin typeface="+mn-lt"/>
              </a:rPr>
              <a:t>- 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</a:t>
            </a:r>
            <a:r>
              <a:rPr lang="en-GB" sz="2400" b="0" dirty="0" err="1" smtClean="0">
                <a:solidFill>
                  <a:schemeClr val="tx1"/>
                </a:solidFill>
                <a:latin typeface="+mn-lt"/>
              </a:rPr>
              <a:t>K</a:t>
            </a:r>
            <a:r>
              <a:rPr lang="en-GB" sz="2400" b="0" baseline="-25000" dirty="0" err="1" smtClean="0">
                <a:solidFill>
                  <a:schemeClr val="tx1"/>
                </a:solidFill>
                <a:latin typeface="+mn-lt"/>
              </a:rPr>
              <a:t>Threshold</a:t>
            </a:r>
            <a:r>
              <a:rPr lang="en-GB" sz="2400" b="0" baseline="-25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decreases.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8" name="Groupe 1"/>
          <p:cNvGrpSpPr>
            <a:grpSpLocks/>
          </p:cNvGrpSpPr>
          <p:nvPr/>
        </p:nvGrpSpPr>
        <p:grpSpPr bwMode="auto">
          <a:xfrm>
            <a:off x="810419" y="1751806"/>
            <a:ext cx="3494087" cy="3486150"/>
            <a:chOff x="1674023" y="2392257"/>
            <a:chExt cx="3494478" cy="3486360"/>
          </a:xfrm>
        </p:grpSpPr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1674023" y="2392257"/>
              <a:ext cx="2729702" cy="3486360"/>
            </a:xfrm>
            <a:custGeom>
              <a:avLst/>
              <a:gdLst>
                <a:gd name="T0" fmla="*/ 16339 w 10525"/>
                <a:gd name="T1" fmla="*/ 3486360 h 10028"/>
                <a:gd name="T2" fmla="*/ 7003 w 10525"/>
                <a:gd name="T3" fmla="*/ 3017711 h 10028"/>
                <a:gd name="T4" fmla="*/ 139792 w 10525"/>
                <a:gd name="T5" fmla="*/ 2706553 h 10028"/>
                <a:gd name="T6" fmla="*/ 556315 w 10525"/>
                <a:gd name="T7" fmla="*/ 2463884 h 10028"/>
                <a:gd name="T8" fmla="*/ 1013556 w 10525"/>
                <a:gd name="T9" fmla="*/ 2292487 h 10028"/>
                <a:gd name="T10" fmla="*/ 1706291 w 10525"/>
                <a:gd name="T11" fmla="*/ 1905886 h 10028"/>
                <a:gd name="T12" fmla="*/ 2417699 w 10525"/>
                <a:gd name="T13" fmla="*/ 1311383 h 10028"/>
                <a:gd name="T14" fmla="*/ 2692096 w 10525"/>
                <a:gd name="T15" fmla="*/ 630660 h 10028"/>
                <a:gd name="T16" fmla="*/ 2729702 w 10525"/>
                <a:gd name="T17" fmla="*/ 0 h 100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25" h="10028">
                  <a:moveTo>
                    <a:pt x="63" y="10028"/>
                  </a:moveTo>
                  <a:cubicBezTo>
                    <a:pt x="63" y="9781"/>
                    <a:pt x="-52" y="9054"/>
                    <a:pt x="27" y="8680"/>
                  </a:cubicBezTo>
                  <a:cubicBezTo>
                    <a:pt x="106" y="8306"/>
                    <a:pt x="186" y="8050"/>
                    <a:pt x="539" y="7785"/>
                  </a:cubicBezTo>
                  <a:cubicBezTo>
                    <a:pt x="892" y="7520"/>
                    <a:pt x="1718" y="7249"/>
                    <a:pt x="2145" y="7087"/>
                  </a:cubicBezTo>
                  <a:cubicBezTo>
                    <a:pt x="2572" y="6925"/>
                    <a:pt x="3334" y="6825"/>
                    <a:pt x="3908" y="6594"/>
                  </a:cubicBezTo>
                  <a:cubicBezTo>
                    <a:pt x="4482" y="6363"/>
                    <a:pt x="5677" y="5952"/>
                    <a:pt x="6579" y="5482"/>
                  </a:cubicBezTo>
                  <a:cubicBezTo>
                    <a:pt x="7481" y="5012"/>
                    <a:pt x="8689" y="4383"/>
                    <a:pt x="9322" y="3772"/>
                  </a:cubicBezTo>
                  <a:cubicBezTo>
                    <a:pt x="9956" y="3161"/>
                    <a:pt x="10253" y="2525"/>
                    <a:pt x="10380" y="1814"/>
                  </a:cubicBezTo>
                  <a:cubicBezTo>
                    <a:pt x="10507" y="1103"/>
                    <a:pt x="10361" y="1192"/>
                    <a:pt x="10525" y="0"/>
                  </a:cubicBezTo>
                </a:path>
              </a:pathLst>
            </a:custGeom>
            <a:noFill/>
            <a:ln w="38100" cap="rnd" cmpd="sng">
              <a:solidFill>
                <a:srgbClr val="000066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056411" y="2392257"/>
              <a:ext cx="2729702" cy="3486360"/>
            </a:xfrm>
            <a:custGeom>
              <a:avLst/>
              <a:gdLst>
                <a:gd name="T0" fmla="*/ 16339 w 10525"/>
                <a:gd name="T1" fmla="*/ 3486360 h 10028"/>
                <a:gd name="T2" fmla="*/ 7003 w 10525"/>
                <a:gd name="T3" fmla="*/ 3017711 h 10028"/>
                <a:gd name="T4" fmla="*/ 139792 w 10525"/>
                <a:gd name="T5" fmla="*/ 2706553 h 10028"/>
                <a:gd name="T6" fmla="*/ 556315 w 10525"/>
                <a:gd name="T7" fmla="*/ 2463884 h 10028"/>
                <a:gd name="T8" fmla="*/ 1013556 w 10525"/>
                <a:gd name="T9" fmla="*/ 2292487 h 10028"/>
                <a:gd name="T10" fmla="*/ 1706291 w 10525"/>
                <a:gd name="T11" fmla="*/ 1905886 h 10028"/>
                <a:gd name="T12" fmla="*/ 2417699 w 10525"/>
                <a:gd name="T13" fmla="*/ 1311383 h 10028"/>
                <a:gd name="T14" fmla="*/ 2692096 w 10525"/>
                <a:gd name="T15" fmla="*/ 630660 h 10028"/>
                <a:gd name="T16" fmla="*/ 2729702 w 10525"/>
                <a:gd name="T17" fmla="*/ 0 h 100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25" h="10028">
                  <a:moveTo>
                    <a:pt x="63" y="10028"/>
                  </a:moveTo>
                  <a:cubicBezTo>
                    <a:pt x="63" y="9781"/>
                    <a:pt x="-52" y="9054"/>
                    <a:pt x="27" y="8680"/>
                  </a:cubicBezTo>
                  <a:cubicBezTo>
                    <a:pt x="106" y="8306"/>
                    <a:pt x="186" y="8050"/>
                    <a:pt x="539" y="7785"/>
                  </a:cubicBezTo>
                  <a:cubicBezTo>
                    <a:pt x="892" y="7520"/>
                    <a:pt x="1718" y="7249"/>
                    <a:pt x="2145" y="7087"/>
                  </a:cubicBezTo>
                  <a:cubicBezTo>
                    <a:pt x="2572" y="6925"/>
                    <a:pt x="3334" y="6825"/>
                    <a:pt x="3908" y="6594"/>
                  </a:cubicBezTo>
                  <a:cubicBezTo>
                    <a:pt x="4482" y="6363"/>
                    <a:pt x="5677" y="5952"/>
                    <a:pt x="6579" y="5482"/>
                  </a:cubicBezTo>
                  <a:cubicBezTo>
                    <a:pt x="7481" y="5012"/>
                    <a:pt x="8689" y="4383"/>
                    <a:pt x="9322" y="3772"/>
                  </a:cubicBezTo>
                  <a:cubicBezTo>
                    <a:pt x="9956" y="3161"/>
                    <a:pt x="10253" y="2525"/>
                    <a:pt x="10380" y="1814"/>
                  </a:cubicBezTo>
                  <a:cubicBezTo>
                    <a:pt x="10507" y="1103"/>
                    <a:pt x="10361" y="1192"/>
                    <a:pt x="10525" y="0"/>
                  </a:cubicBezTo>
                </a:path>
              </a:pathLst>
            </a:custGeom>
            <a:noFill/>
            <a:ln w="38100" cap="rnd" cmpd="sng">
              <a:solidFill>
                <a:srgbClr val="000066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2438799" y="2392257"/>
              <a:ext cx="2729702" cy="3486360"/>
            </a:xfrm>
            <a:custGeom>
              <a:avLst/>
              <a:gdLst>
                <a:gd name="T0" fmla="*/ 16339 w 10525"/>
                <a:gd name="T1" fmla="*/ 3486360 h 10028"/>
                <a:gd name="T2" fmla="*/ 7003 w 10525"/>
                <a:gd name="T3" fmla="*/ 3017711 h 10028"/>
                <a:gd name="T4" fmla="*/ 139792 w 10525"/>
                <a:gd name="T5" fmla="*/ 2706553 h 10028"/>
                <a:gd name="T6" fmla="*/ 556315 w 10525"/>
                <a:gd name="T7" fmla="*/ 2463884 h 10028"/>
                <a:gd name="T8" fmla="*/ 1013556 w 10525"/>
                <a:gd name="T9" fmla="*/ 2292487 h 10028"/>
                <a:gd name="T10" fmla="*/ 1706291 w 10525"/>
                <a:gd name="T11" fmla="*/ 1905886 h 10028"/>
                <a:gd name="T12" fmla="*/ 2417699 w 10525"/>
                <a:gd name="T13" fmla="*/ 1311383 h 10028"/>
                <a:gd name="T14" fmla="*/ 2692096 w 10525"/>
                <a:gd name="T15" fmla="*/ 630660 h 10028"/>
                <a:gd name="T16" fmla="*/ 2729702 w 10525"/>
                <a:gd name="T17" fmla="*/ 0 h 100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25" h="10028">
                  <a:moveTo>
                    <a:pt x="63" y="10028"/>
                  </a:moveTo>
                  <a:cubicBezTo>
                    <a:pt x="63" y="9781"/>
                    <a:pt x="-52" y="9054"/>
                    <a:pt x="27" y="8680"/>
                  </a:cubicBezTo>
                  <a:cubicBezTo>
                    <a:pt x="106" y="8306"/>
                    <a:pt x="186" y="8050"/>
                    <a:pt x="539" y="7785"/>
                  </a:cubicBezTo>
                  <a:cubicBezTo>
                    <a:pt x="892" y="7520"/>
                    <a:pt x="1718" y="7249"/>
                    <a:pt x="2145" y="7087"/>
                  </a:cubicBezTo>
                  <a:cubicBezTo>
                    <a:pt x="2572" y="6925"/>
                    <a:pt x="3334" y="6825"/>
                    <a:pt x="3908" y="6594"/>
                  </a:cubicBezTo>
                  <a:cubicBezTo>
                    <a:pt x="4482" y="6363"/>
                    <a:pt x="5677" y="5952"/>
                    <a:pt x="6579" y="5482"/>
                  </a:cubicBezTo>
                  <a:cubicBezTo>
                    <a:pt x="7481" y="5012"/>
                    <a:pt x="8689" y="4383"/>
                    <a:pt x="9322" y="3772"/>
                  </a:cubicBezTo>
                  <a:cubicBezTo>
                    <a:pt x="9956" y="3161"/>
                    <a:pt x="10253" y="2525"/>
                    <a:pt x="10380" y="1814"/>
                  </a:cubicBezTo>
                  <a:cubicBezTo>
                    <a:pt x="10507" y="1103"/>
                    <a:pt x="10361" y="1192"/>
                    <a:pt x="10525" y="0"/>
                  </a:cubicBezTo>
                </a:path>
              </a:pathLst>
            </a:custGeom>
            <a:noFill/>
            <a:ln w="38100" cap="rnd" cmpd="sng">
              <a:solidFill>
                <a:srgbClr val="000066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0955600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798"/>
            <a:ext cx="8229600" cy="1143000"/>
          </a:xfrm>
        </p:spPr>
        <p:txBody>
          <a:bodyPr/>
          <a:lstStyle/>
          <a:p>
            <a:r>
              <a:rPr lang="fr-FR" dirty="0" smtClean="0"/>
              <a:t>Crack </a:t>
            </a:r>
            <a:r>
              <a:rPr lang="fr-FR" dirty="0" err="1" smtClean="0"/>
              <a:t>closure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e 1"/>
          <p:cNvGrpSpPr>
            <a:grpSpLocks/>
          </p:cNvGrpSpPr>
          <p:nvPr/>
        </p:nvGrpSpPr>
        <p:grpSpPr bwMode="auto">
          <a:xfrm>
            <a:off x="177800" y="1778633"/>
            <a:ext cx="7050088" cy="2073275"/>
            <a:chOff x="811504" y="1304925"/>
            <a:chExt cx="7049797" cy="2073275"/>
          </a:xfrm>
        </p:grpSpPr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2381477" y="1600200"/>
              <a:ext cx="984209" cy="882650"/>
            </a:xfrm>
            <a:custGeom>
              <a:avLst/>
              <a:gdLst>
                <a:gd name="T0" fmla="*/ 0 w 620"/>
                <a:gd name="T1" fmla="*/ 1401206875 h 556"/>
                <a:gd name="T2" fmla="*/ 20161250 w 620"/>
                <a:gd name="T3" fmla="*/ 1340723125 h 556"/>
                <a:gd name="T4" fmla="*/ 161290000 w 620"/>
                <a:gd name="T5" fmla="*/ 685482500 h 556"/>
                <a:gd name="T6" fmla="*/ 259576888 w 620"/>
                <a:gd name="T7" fmla="*/ 330141263 h 556"/>
                <a:gd name="T8" fmla="*/ 393144375 w 620"/>
                <a:gd name="T9" fmla="*/ 141128750 h 556"/>
                <a:gd name="T10" fmla="*/ 594756875 w 620"/>
                <a:gd name="T11" fmla="*/ 20161250 h 556"/>
                <a:gd name="T12" fmla="*/ 826611250 w 620"/>
                <a:gd name="T13" fmla="*/ 0 h 556"/>
                <a:gd name="T14" fmla="*/ 1058465625 w 620"/>
                <a:gd name="T15" fmla="*/ 40322500 h 556"/>
                <a:gd name="T16" fmla="*/ 1189513750 w 620"/>
                <a:gd name="T17" fmla="*/ 171370625 h 556"/>
                <a:gd name="T18" fmla="*/ 1318042513 w 620"/>
                <a:gd name="T19" fmla="*/ 375504075 h 556"/>
                <a:gd name="T20" fmla="*/ 1401206875 w 620"/>
                <a:gd name="T21" fmla="*/ 675401875 h 556"/>
                <a:gd name="T22" fmla="*/ 1491932500 w 620"/>
                <a:gd name="T23" fmla="*/ 1098788125 h 556"/>
                <a:gd name="T24" fmla="*/ 1562496875 w 620"/>
                <a:gd name="T25" fmla="*/ 1401206875 h 556"/>
                <a:gd name="T26" fmla="*/ 1272679700 w 620"/>
                <a:gd name="T27" fmla="*/ 1396166563 h 556"/>
                <a:gd name="T28" fmla="*/ 0 w 620"/>
                <a:gd name="T29" fmla="*/ 1401206875 h 5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20" h="556">
                  <a:moveTo>
                    <a:pt x="0" y="556"/>
                  </a:moveTo>
                  <a:cubicBezTo>
                    <a:pt x="3" y="548"/>
                    <a:pt x="8" y="532"/>
                    <a:pt x="8" y="532"/>
                  </a:cubicBezTo>
                  <a:lnTo>
                    <a:pt x="64" y="272"/>
                  </a:lnTo>
                  <a:lnTo>
                    <a:pt x="103" y="131"/>
                  </a:lnTo>
                  <a:lnTo>
                    <a:pt x="156" y="56"/>
                  </a:lnTo>
                  <a:lnTo>
                    <a:pt x="236" y="8"/>
                  </a:lnTo>
                  <a:lnTo>
                    <a:pt x="328" y="0"/>
                  </a:lnTo>
                  <a:lnTo>
                    <a:pt x="420" y="16"/>
                  </a:lnTo>
                  <a:lnTo>
                    <a:pt x="472" y="68"/>
                  </a:lnTo>
                  <a:lnTo>
                    <a:pt x="523" y="149"/>
                  </a:lnTo>
                  <a:lnTo>
                    <a:pt x="556" y="268"/>
                  </a:lnTo>
                  <a:lnTo>
                    <a:pt x="592" y="436"/>
                  </a:lnTo>
                  <a:lnTo>
                    <a:pt x="620" y="556"/>
                  </a:lnTo>
                  <a:lnTo>
                    <a:pt x="505" y="554"/>
                  </a:lnTo>
                  <a:lnTo>
                    <a:pt x="0" y="556"/>
                  </a:lnTo>
                  <a:close/>
                </a:path>
              </a:pathLst>
            </a:custGeom>
            <a:pattFill prst="wdDnDiag">
              <a:fgClr>
                <a:schemeClr val="bg2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1511300" y="1304925"/>
              <a:ext cx="6350" cy="20669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498600" y="3365500"/>
              <a:ext cx="3549650" cy="127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49662" y="1590675"/>
              <a:ext cx="2730387" cy="1601787"/>
            </a:xfrm>
            <a:custGeom>
              <a:avLst/>
              <a:gdLst>
                <a:gd name="T0" fmla="*/ 0 w 1720"/>
                <a:gd name="T1" fmla="*/ 2147483647 h 1009"/>
                <a:gd name="T2" fmla="*/ 231854375 w 1720"/>
                <a:gd name="T3" fmla="*/ 2147483647 h 1009"/>
                <a:gd name="T4" fmla="*/ 705643750 w 1720"/>
                <a:gd name="T5" fmla="*/ 2147483647 h 1009"/>
                <a:gd name="T6" fmla="*/ 1189513750 w 1720"/>
                <a:gd name="T7" fmla="*/ 1799392124 h 1009"/>
                <a:gd name="T8" fmla="*/ 1431448750 w 1720"/>
                <a:gd name="T9" fmla="*/ 932458104 h 1009"/>
                <a:gd name="T10" fmla="*/ 1572577500 w 1720"/>
                <a:gd name="T11" fmla="*/ 367942927 h 1009"/>
                <a:gd name="T12" fmla="*/ 1804431875 w 1720"/>
                <a:gd name="T13" fmla="*/ 85685339 h 1009"/>
                <a:gd name="T14" fmla="*/ 2116931250 w 1720"/>
                <a:gd name="T15" fmla="*/ 15120942 h 1009"/>
                <a:gd name="T16" fmla="*/ 2147483647 w 1720"/>
                <a:gd name="T17" fmla="*/ 146169108 h 1009"/>
                <a:gd name="T18" fmla="*/ 2147483647 w 1720"/>
                <a:gd name="T19" fmla="*/ 892135591 h 1009"/>
                <a:gd name="T20" fmla="*/ 2147483647 w 1720"/>
                <a:gd name="T21" fmla="*/ 1597779561 h 1009"/>
                <a:gd name="T22" fmla="*/ 2147483647 w 1720"/>
                <a:gd name="T23" fmla="*/ 2147483647 h 1009"/>
                <a:gd name="T24" fmla="*/ 2147483647 w 1720"/>
                <a:gd name="T25" fmla="*/ 2147483647 h 1009"/>
                <a:gd name="T26" fmla="*/ 2147483647 w 1720"/>
                <a:gd name="T27" fmla="*/ 2147483647 h 100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20" h="1009">
                  <a:moveTo>
                    <a:pt x="0" y="994"/>
                  </a:moveTo>
                  <a:cubicBezTo>
                    <a:pt x="15" y="994"/>
                    <a:pt x="45" y="999"/>
                    <a:pt x="92" y="994"/>
                  </a:cubicBezTo>
                  <a:cubicBezTo>
                    <a:pt x="139" y="989"/>
                    <a:pt x="217" y="1009"/>
                    <a:pt x="280" y="962"/>
                  </a:cubicBezTo>
                  <a:cubicBezTo>
                    <a:pt x="343" y="915"/>
                    <a:pt x="424" y="813"/>
                    <a:pt x="472" y="714"/>
                  </a:cubicBezTo>
                  <a:cubicBezTo>
                    <a:pt x="520" y="615"/>
                    <a:pt x="543" y="465"/>
                    <a:pt x="568" y="370"/>
                  </a:cubicBezTo>
                  <a:cubicBezTo>
                    <a:pt x="593" y="275"/>
                    <a:pt x="599" y="202"/>
                    <a:pt x="624" y="146"/>
                  </a:cubicBezTo>
                  <a:cubicBezTo>
                    <a:pt x="649" y="90"/>
                    <a:pt x="680" y="57"/>
                    <a:pt x="716" y="34"/>
                  </a:cubicBezTo>
                  <a:cubicBezTo>
                    <a:pt x="752" y="11"/>
                    <a:pt x="795" y="2"/>
                    <a:pt x="840" y="6"/>
                  </a:cubicBezTo>
                  <a:cubicBezTo>
                    <a:pt x="885" y="10"/>
                    <a:pt x="945" y="0"/>
                    <a:pt x="988" y="58"/>
                  </a:cubicBezTo>
                  <a:cubicBezTo>
                    <a:pt x="1040" y="126"/>
                    <a:pt x="1080" y="242"/>
                    <a:pt x="1096" y="354"/>
                  </a:cubicBezTo>
                  <a:cubicBezTo>
                    <a:pt x="1112" y="466"/>
                    <a:pt x="1127" y="547"/>
                    <a:pt x="1168" y="634"/>
                  </a:cubicBezTo>
                  <a:cubicBezTo>
                    <a:pt x="1209" y="721"/>
                    <a:pt x="1287" y="817"/>
                    <a:pt x="1344" y="874"/>
                  </a:cubicBezTo>
                  <a:cubicBezTo>
                    <a:pt x="1401" y="931"/>
                    <a:pt x="1449" y="957"/>
                    <a:pt x="1512" y="978"/>
                  </a:cubicBezTo>
                  <a:cubicBezTo>
                    <a:pt x="1575" y="999"/>
                    <a:pt x="1677" y="997"/>
                    <a:pt x="1720" y="1002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244600" y="1593850"/>
              <a:ext cx="3429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1193800" y="3181350"/>
              <a:ext cx="3429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295400" y="1593850"/>
              <a:ext cx="0" cy="15875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811504" y="2247900"/>
              <a:ext cx="400033" cy="277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r>
                <a:rPr lang="en-GB" dirty="0" smtClean="0">
                  <a:solidFill>
                    <a:schemeClr val="tx1"/>
                  </a:solidFill>
                  <a:latin typeface="Symbol" pitchFamily="18" charset="2"/>
                </a:rPr>
                <a:t>D</a:t>
              </a:r>
              <a:r>
                <a:rPr lang="en-GB" dirty="0" smtClean="0">
                  <a:solidFill>
                    <a:schemeClr val="tx1"/>
                  </a:solidFill>
                  <a:latin typeface="+mn-lt"/>
                </a:rPr>
                <a:t>K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257300" y="2482850"/>
              <a:ext cx="3429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4764088" y="1689100"/>
              <a:ext cx="925512" cy="571500"/>
              <a:chOff x="2661" y="2076"/>
              <a:chExt cx="583" cy="360"/>
            </a:xfrm>
          </p:grpSpPr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2661" y="2076"/>
                <a:ext cx="583" cy="180"/>
              </a:xfrm>
              <a:custGeom>
                <a:avLst/>
                <a:gdLst>
                  <a:gd name="T0" fmla="*/ 35 w 583"/>
                  <a:gd name="T1" fmla="*/ 8 h 180"/>
                  <a:gd name="T2" fmla="*/ 75 w 583"/>
                  <a:gd name="T3" fmla="*/ 12 h 180"/>
                  <a:gd name="T4" fmla="*/ 487 w 583"/>
                  <a:gd name="T5" fmla="*/ 80 h 180"/>
                  <a:gd name="T6" fmla="*/ 583 w 583"/>
                  <a:gd name="T7" fmla="*/ 180 h 1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3" h="180">
                    <a:moveTo>
                      <a:pt x="35" y="8"/>
                    </a:moveTo>
                    <a:cubicBezTo>
                      <a:pt x="17" y="4"/>
                      <a:pt x="0" y="0"/>
                      <a:pt x="75" y="12"/>
                    </a:cubicBezTo>
                    <a:cubicBezTo>
                      <a:pt x="150" y="24"/>
                      <a:pt x="402" y="52"/>
                      <a:pt x="487" y="80"/>
                    </a:cubicBezTo>
                    <a:cubicBezTo>
                      <a:pt x="572" y="108"/>
                      <a:pt x="577" y="144"/>
                      <a:pt x="583" y="18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 flipV="1">
                <a:off x="2661" y="2256"/>
                <a:ext cx="583" cy="180"/>
              </a:xfrm>
              <a:custGeom>
                <a:avLst/>
                <a:gdLst>
                  <a:gd name="T0" fmla="*/ 35 w 583"/>
                  <a:gd name="T1" fmla="*/ 8 h 180"/>
                  <a:gd name="T2" fmla="*/ 75 w 583"/>
                  <a:gd name="T3" fmla="*/ 12 h 180"/>
                  <a:gd name="T4" fmla="*/ 487 w 583"/>
                  <a:gd name="T5" fmla="*/ 80 h 180"/>
                  <a:gd name="T6" fmla="*/ 583 w 583"/>
                  <a:gd name="T7" fmla="*/ 180 h 18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3" h="180">
                    <a:moveTo>
                      <a:pt x="35" y="8"/>
                    </a:moveTo>
                    <a:cubicBezTo>
                      <a:pt x="17" y="4"/>
                      <a:pt x="0" y="0"/>
                      <a:pt x="75" y="12"/>
                    </a:cubicBezTo>
                    <a:cubicBezTo>
                      <a:pt x="150" y="24"/>
                      <a:pt x="402" y="52"/>
                      <a:pt x="487" y="80"/>
                    </a:cubicBezTo>
                    <a:cubicBezTo>
                      <a:pt x="572" y="108"/>
                      <a:pt x="577" y="144"/>
                      <a:pt x="583" y="180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15" name="Group 20"/>
            <p:cNvGrpSpPr>
              <a:grpSpLocks/>
            </p:cNvGrpSpPr>
            <p:nvPr/>
          </p:nvGrpSpPr>
          <p:grpSpPr bwMode="auto">
            <a:xfrm>
              <a:off x="4819650" y="2533650"/>
              <a:ext cx="869950" cy="552450"/>
              <a:chOff x="2732" y="2608"/>
              <a:chExt cx="548" cy="348"/>
            </a:xfrm>
          </p:grpSpPr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2732" y="2608"/>
                <a:ext cx="548" cy="179"/>
              </a:xfrm>
              <a:custGeom>
                <a:avLst/>
                <a:gdLst>
                  <a:gd name="T0" fmla="*/ 0 w 548"/>
                  <a:gd name="T1" fmla="*/ 0 h 179"/>
                  <a:gd name="T2" fmla="*/ 148 w 548"/>
                  <a:gd name="T3" fmla="*/ 24 h 179"/>
                  <a:gd name="T4" fmla="*/ 288 w 548"/>
                  <a:gd name="T5" fmla="*/ 104 h 179"/>
                  <a:gd name="T6" fmla="*/ 408 w 548"/>
                  <a:gd name="T7" fmla="*/ 168 h 179"/>
                  <a:gd name="T8" fmla="*/ 548 w 548"/>
                  <a:gd name="T9" fmla="*/ 172 h 1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8" h="179">
                    <a:moveTo>
                      <a:pt x="0" y="0"/>
                    </a:moveTo>
                    <a:cubicBezTo>
                      <a:pt x="25" y="4"/>
                      <a:pt x="100" y="7"/>
                      <a:pt x="148" y="24"/>
                    </a:cubicBezTo>
                    <a:cubicBezTo>
                      <a:pt x="196" y="41"/>
                      <a:pt x="245" y="80"/>
                      <a:pt x="288" y="104"/>
                    </a:cubicBezTo>
                    <a:cubicBezTo>
                      <a:pt x="331" y="128"/>
                      <a:pt x="365" y="157"/>
                      <a:pt x="408" y="168"/>
                    </a:cubicBezTo>
                    <a:cubicBezTo>
                      <a:pt x="451" y="179"/>
                      <a:pt x="519" y="171"/>
                      <a:pt x="548" y="172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2732" y="2781"/>
                <a:ext cx="548" cy="175"/>
              </a:xfrm>
              <a:custGeom>
                <a:avLst/>
                <a:gdLst>
                  <a:gd name="T0" fmla="*/ 0 w 548"/>
                  <a:gd name="T1" fmla="*/ 175 h 175"/>
                  <a:gd name="T2" fmla="*/ 148 w 548"/>
                  <a:gd name="T3" fmla="*/ 151 h 175"/>
                  <a:gd name="T4" fmla="*/ 288 w 548"/>
                  <a:gd name="T5" fmla="*/ 71 h 175"/>
                  <a:gd name="T6" fmla="*/ 408 w 548"/>
                  <a:gd name="T7" fmla="*/ 11 h 175"/>
                  <a:gd name="T8" fmla="*/ 548 w 548"/>
                  <a:gd name="T9" fmla="*/ 3 h 1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8" h="175">
                    <a:moveTo>
                      <a:pt x="0" y="175"/>
                    </a:moveTo>
                    <a:cubicBezTo>
                      <a:pt x="25" y="171"/>
                      <a:pt x="100" y="168"/>
                      <a:pt x="148" y="151"/>
                    </a:cubicBezTo>
                    <a:cubicBezTo>
                      <a:pt x="196" y="134"/>
                      <a:pt x="245" y="94"/>
                      <a:pt x="288" y="71"/>
                    </a:cubicBezTo>
                    <a:cubicBezTo>
                      <a:pt x="331" y="48"/>
                      <a:pt x="365" y="22"/>
                      <a:pt x="408" y="11"/>
                    </a:cubicBezTo>
                    <a:cubicBezTo>
                      <a:pt x="451" y="0"/>
                      <a:pt x="519" y="5"/>
                      <a:pt x="548" y="3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H="1">
              <a:off x="5695950" y="1536700"/>
              <a:ext cx="0" cy="170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5710238" y="1818273"/>
              <a:ext cx="177641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l"/>
              <a:r>
                <a:rPr lang="en-GB" sz="1600" dirty="0" smtClean="0">
                  <a:latin typeface="+mn-lt"/>
                </a:rPr>
                <a:t>Open crack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5710238" y="2746960"/>
              <a:ext cx="215106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l"/>
              <a:r>
                <a:rPr lang="en-GB" sz="1600" dirty="0" smtClean="0">
                  <a:latin typeface="+mn-lt"/>
                </a:rPr>
                <a:t>Partially closed crack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>
              <a:off x="3635375" y="1598613"/>
              <a:ext cx="0" cy="8810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Text Box 26"/>
            <p:cNvSpPr txBox="1">
              <a:spLocks noChangeArrowheads="1"/>
            </p:cNvSpPr>
            <p:nvPr/>
          </p:nvSpPr>
          <p:spPr bwMode="auto">
            <a:xfrm>
              <a:off x="3640312" y="1832560"/>
              <a:ext cx="57263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r>
                <a:rPr lang="en-GB" sz="1600" dirty="0" smtClean="0">
                  <a:solidFill>
                    <a:schemeClr val="hlink"/>
                  </a:solidFill>
                  <a:latin typeface="+mn-lt"/>
                  <a:sym typeface="Symbol" panose="05050102010706020507" pitchFamily="18" charset="2"/>
                </a:rPr>
                <a:t></a:t>
              </a:r>
              <a:r>
                <a:rPr lang="en-GB" sz="1600" dirty="0" err="1" smtClean="0">
                  <a:solidFill>
                    <a:schemeClr val="hlink"/>
                  </a:solidFill>
                  <a:latin typeface="+mn-lt"/>
                </a:rPr>
                <a:t>K</a:t>
              </a:r>
              <a:r>
                <a:rPr lang="en-GB" sz="1600" baseline="-25000" dirty="0" err="1" smtClean="0">
                  <a:solidFill>
                    <a:schemeClr val="hlink"/>
                  </a:solidFill>
                  <a:latin typeface="+mn-lt"/>
                </a:rPr>
                <a:t>eff</a:t>
              </a:r>
              <a:endParaRPr lang="en-GB" sz="1600" dirty="0" smtClean="0">
                <a:solidFill>
                  <a:schemeClr val="hlink"/>
                </a:solidFill>
                <a:latin typeface="+mn-lt"/>
              </a:endParaRPr>
            </a:p>
          </p:txBody>
        </p:sp>
      </p:grp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544310" y="4043286"/>
            <a:ext cx="7581900" cy="707886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/>
          <a:extLst/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2000" b="0" dirty="0" err="1">
                <a:solidFill>
                  <a:schemeClr val="tx1"/>
                </a:solidFill>
                <a:latin typeface="+mn-lt"/>
              </a:rPr>
              <a:t>Hyp</a:t>
            </a:r>
            <a:r>
              <a:rPr lang="en-GB" sz="2000" b="0" dirty="0">
                <a:solidFill>
                  <a:schemeClr val="tx1"/>
                </a:solidFill>
                <a:latin typeface="+mn-lt"/>
              </a:rPr>
              <a:t> :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a crack can propagate only when it is fully open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  <a:sym typeface="Symbol" pitchFamily="18" charset="2"/>
              </a:rPr>
              <a:t> </a:t>
            </a:r>
            <a:r>
              <a:rPr lang="en-GB" sz="2000" b="0" dirty="0">
                <a:solidFill>
                  <a:schemeClr val="tx1"/>
                </a:solidFill>
                <a:latin typeface="+mn-lt"/>
                <a:sym typeface="Symbol" pitchFamily="18" charset="2"/>
              </a:rPr>
              <a:t>da/dN </a:t>
            </a:r>
            <a:r>
              <a:rPr lang="en-GB" sz="2000" b="0" dirty="0" err="1">
                <a:solidFill>
                  <a:schemeClr val="tx1"/>
                </a:solidFill>
                <a:latin typeface="+mn-lt"/>
                <a:sym typeface="Symbol" pitchFamily="18" charset="2"/>
              </a:rPr>
              <a:t>fonction</a:t>
            </a:r>
            <a:r>
              <a:rPr lang="en-GB" sz="2000" b="0" dirty="0">
                <a:solidFill>
                  <a:schemeClr val="tx1"/>
                </a:solidFill>
                <a:latin typeface="+mn-lt"/>
                <a:sym typeface="Symbol" pitchFamily="18" charset="2"/>
              </a:rPr>
              <a:t>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  <a:sym typeface="Symbol" pitchFamily="18" charset="2"/>
              </a:rPr>
              <a:t>of </a:t>
            </a:r>
            <a:r>
              <a:rPr lang="en-GB" sz="2000" b="0" dirty="0" err="1" smtClean="0">
                <a:solidFill>
                  <a:schemeClr val="tx1"/>
                </a:solidFill>
                <a:latin typeface="+mn-lt"/>
                <a:sym typeface="Symbol" pitchFamily="18" charset="2"/>
              </a:rPr>
              <a:t>K</a:t>
            </a:r>
            <a:r>
              <a:rPr lang="en-GB" sz="2000" b="0" baseline="-25000" dirty="0" err="1" smtClean="0">
                <a:solidFill>
                  <a:schemeClr val="tx1"/>
                </a:solidFill>
                <a:latin typeface="+mn-lt"/>
                <a:sym typeface="Symbol" pitchFamily="18" charset="2"/>
              </a:rPr>
              <a:t>eff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ZoneTexte 25"/>
          <p:cNvSpPr txBox="1"/>
          <p:nvPr/>
        </p:nvSpPr>
        <p:spPr bwMode="auto">
          <a:xfrm>
            <a:off x="512654" y="4903617"/>
            <a:ext cx="1461855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fr-FR" sz="1800" b="0" dirty="0" err="1">
                <a:solidFill>
                  <a:schemeClr val="tx1"/>
                </a:solidFill>
                <a:latin typeface="+mn-lt"/>
              </a:rPr>
              <a:t>Elber</a:t>
            </a:r>
            <a:r>
              <a:rPr lang="fr-FR" sz="1800" b="0" dirty="0">
                <a:solidFill>
                  <a:schemeClr val="tx1"/>
                </a:solidFill>
                <a:latin typeface="+mn-lt"/>
              </a:rPr>
              <a:t> (1970):</a:t>
            </a:r>
          </a:p>
          <a:p>
            <a:pPr algn="l">
              <a:defRPr/>
            </a:pPr>
            <a:endParaRPr lang="fr-FR" sz="1800" b="0" dirty="0">
              <a:solidFill>
                <a:schemeClr val="tx1"/>
              </a:solidFill>
              <a:latin typeface="+mn-lt"/>
            </a:endParaRPr>
          </a:p>
          <a:p>
            <a:pPr algn="l">
              <a:defRPr/>
            </a:pPr>
            <a:endParaRPr lang="fr-FR" sz="1800" b="0" dirty="0">
              <a:solidFill>
                <a:schemeClr val="tx1"/>
              </a:solidFill>
              <a:latin typeface="+mn-lt"/>
            </a:endParaRPr>
          </a:p>
          <a:p>
            <a:pPr algn="l">
              <a:defRPr/>
            </a:pPr>
            <a:endParaRPr lang="fr-FR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7" name="Picture 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05" y="916949"/>
            <a:ext cx="3659166" cy="124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199566" y="867577"/>
            <a:ext cx="5774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Experimental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evidence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that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a fatigue crack ,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even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when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loaded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in tension (R&gt;0)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can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be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partially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closed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during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the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lower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part of the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loading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cycle.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1924188" y="4903617"/>
                <a:ext cx="2051459" cy="433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8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eff</m:t>
                          </m:r>
                        </m:sub>
                      </m:sSub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U</m:t>
                          </m:r>
                          <m: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ΔK</m:t>
                          </m:r>
                          <m: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  <m:sub/>
                      </m:sSub>
                    </m:oMath>
                  </m:oMathPara>
                </a14:m>
                <a:endParaRPr lang="fr-F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188" y="4903617"/>
                <a:ext cx="2051459" cy="4334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/>
          <p:cNvSpPr txBox="1"/>
          <p:nvPr/>
        </p:nvSpPr>
        <p:spPr>
          <a:xfrm>
            <a:off x="127525" y="5489514"/>
            <a:ext cx="4293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For the 2024 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T351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alloy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in Paris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regime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: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4407854" y="5489514"/>
                <a:ext cx="182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U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a</m:t>
                          </m:r>
                          <m: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b</m:t>
                          </m:r>
                          <m: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fr-F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R</m:t>
                          </m:r>
                          <m:r>
                            <a:rPr lang="fr-FR" sz="1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</m:e>
                        <m:sub/>
                      </m:sSub>
                    </m:oMath>
                  </m:oMathPara>
                </a14:m>
                <a:endParaRPr lang="fr-FR" sz="1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54" y="5489514"/>
                <a:ext cx="182928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38976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956"/>
            <a:ext cx="8229600" cy="1143000"/>
          </a:xfrm>
        </p:spPr>
        <p:txBody>
          <a:bodyPr/>
          <a:lstStyle/>
          <a:p>
            <a:r>
              <a:rPr lang="fr-FR" dirty="0" smtClean="0"/>
              <a:t>Crack </a:t>
            </a:r>
            <a:r>
              <a:rPr lang="fr-FR" dirty="0" err="1" smtClean="0"/>
              <a:t>closure</a:t>
            </a:r>
            <a:r>
              <a:rPr lang="fr-FR" dirty="0" smtClean="0"/>
              <a:t> sources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 1043"/>
          <p:cNvGrpSpPr>
            <a:grpSpLocks/>
          </p:cNvGrpSpPr>
          <p:nvPr/>
        </p:nvGrpSpPr>
        <p:grpSpPr bwMode="auto">
          <a:xfrm>
            <a:off x="1187451" y="2504282"/>
            <a:ext cx="542925" cy="844550"/>
            <a:chOff x="932" y="1659"/>
            <a:chExt cx="1059" cy="1021"/>
          </a:xfrm>
        </p:grpSpPr>
        <p:sp>
          <p:nvSpPr>
            <p:cNvPr id="5" name="Freeform 1041"/>
            <p:cNvSpPr>
              <a:spLocks/>
            </p:cNvSpPr>
            <p:nvPr/>
          </p:nvSpPr>
          <p:spPr bwMode="auto">
            <a:xfrm>
              <a:off x="932" y="2036"/>
              <a:ext cx="784" cy="260"/>
            </a:xfrm>
            <a:custGeom>
              <a:avLst/>
              <a:gdLst>
                <a:gd name="T0" fmla="*/ 0 w 784"/>
                <a:gd name="T1" fmla="*/ 0 h 260"/>
                <a:gd name="T2" fmla="*/ 52 w 784"/>
                <a:gd name="T3" fmla="*/ 8 h 260"/>
                <a:gd name="T4" fmla="*/ 784 w 784"/>
                <a:gd name="T5" fmla="*/ 128 h 260"/>
                <a:gd name="T6" fmla="*/ 4 w 784"/>
                <a:gd name="T7" fmla="*/ 260 h 2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4" h="260">
                  <a:moveTo>
                    <a:pt x="0" y="0"/>
                  </a:moveTo>
                  <a:cubicBezTo>
                    <a:pt x="17" y="6"/>
                    <a:pt x="52" y="8"/>
                    <a:pt x="52" y="8"/>
                  </a:cubicBezTo>
                  <a:lnTo>
                    <a:pt x="784" y="128"/>
                  </a:lnTo>
                  <a:lnTo>
                    <a:pt x="4" y="26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Freeform 1042"/>
            <p:cNvSpPr>
              <a:spLocks/>
            </p:cNvSpPr>
            <p:nvPr/>
          </p:nvSpPr>
          <p:spPr bwMode="auto">
            <a:xfrm>
              <a:off x="1544" y="1659"/>
              <a:ext cx="447" cy="1021"/>
            </a:xfrm>
            <a:custGeom>
              <a:avLst/>
              <a:gdLst>
                <a:gd name="T0" fmla="*/ 152 w 447"/>
                <a:gd name="T1" fmla="*/ 493 h 1021"/>
                <a:gd name="T2" fmla="*/ 140 w 447"/>
                <a:gd name="T3" fmla="*/ 481 h 1021"/>
                <a:gd name="T4" fmla="*/ 124 w 447"/>
                <a:gd name="T5" fmla="*/ 473 h 1021"/>
                <a:gd name="T6" fmla="*/ 48 w 447"/>
                <a:gd name="T7" fmla="*/ 409 h 1021"/>
                <a:gd name="T8" fmla="*/ 16 w 447"/>
                <a:gd name="T9" fmla="*/ 305 h 1021"/>
                <a:gd name="T10" fmla="*/ 16 w 447"/>
                <a:gd name="T11" fmla="*/ 209 h 1021"/>
                <a:gd name="T12" fmla="*/ 44 w 447"/>
                <a:gd name="T13" fmla="*/ 109 h 1021"/>
                <a:gd name="T14" fmla="*/ 124 w 447"/>
                <a:gd name="T15" fmla="*/ 37 h 1021"/>
                <a:gd name="T16" fmla="*/ 252 w 447"/>
                <a:gd name="T17" fmla="*/ 1 h 1021"/>
                <a:gd name="T18" fmla="*/ 376 w 447"/>
                <a:gd name="T19" fmla="*/ 41 h 1021"/>
                <a:gd name="T20" fmla="*/ 440 w 447"/>
                <a:gd name="T21" fmla="*/ 141 h 1021"/>
                <a:gd name="T22" fmla="*/ 416 w 447"/>
                <a:gd name="T23" fmla="*/ 285 h 1021"/>
                <a:gd name="T24" fmla="*/ 376 w 447"/>
                <a:gd name="T25" fmla="*/ 365 h 1021"/>
                <a:gd name="T26" fmla="*/ 320 w 447"/>
                <a:gd name="T27" fmla="*/ 489 h 1021"/>
                <a:gd name="T28" fmla="*/ 344 w 447"/>
                <a:gd name="T29" fmla="*/ 621 h 1021"/>
                <a:gd name="T30" fmla="*/ 400 w 447"/>
                <a:gd name="T31" fmla="*/ 717 h 1021"/>
                <a:gd name="T32" fmla="*/ 436 w 447"/>
                <a:gd name="T33" fmla="*/ 849 h 1021"/>
                <a:gd name="T34" fmla="*/ 392 w 447"/>
                <a:gd name="T35" fmla="*/ 953 h 1021"/>
                <a:gd name="T36" fmla="*/ 252 w 447"/>
                <a:gd name="T37" fmla="*/ 1017 h 1021"/>
                <a:gd name="T38" fmla="*/ 112 w 447"/>
                <a:gd name="T39" fmla="*/ 977 h 1021"/>
                <a:gd name="T40" fmla="*/ 60 w 447"/>
                <a:gd name="T41" fmla="*/ 925 h 1021"/>
                <a:gd name="T42" fmla="*/ 8 w 447"/>
                <a:gd name="T43" fmla="*/ 829 h 1021"/>
                <a:gd name="T44" fmla="*/ 12 w 447"/>
                <a:gd name="T45" fmla="*/ 689 h 1021"/>
                <a:gd name="T46" fmla="*/ 60 w 447"/>
                <a:gd name="T47" fmla="*/ 577 h 1021"/>
                <a:gd name="T48" fmla="*/ 152 w 447"/>
                <a:gd name="T49" fmla="*/ 493 h 102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021">
                  <a:moveTo>
                    <a:pt x="152" y="493"/>
                  </a:moveTo>
                  <a:cubicBezTo>
                    <a:pt x="148" y="489"/>
                    <a:pt x="145" y="484"/>
                    <a:pt x="140" y="481"/>
                  </a:cubicBezTo>
                  <a:cubicBezTo>
                    <a:pt x="135" y="478"/>
                    <a:pt x="124" y="473"/>
                    <a:pt x="124" y="473"/>
                  </a:cubicBezTo>
                  <a:lnTo>
                    <a:pt x="48" y="409"/>
                  </a:lnTo>
                  <a:lnTo>
                    <a:pt x="16" y="305"/>
                  </a:lnTo>
                  <a:lnTo>
                    <a:pt x="16" y="209"/>
                  </a:lnTo>
                  <a:lnTo>
                    <a:pt x="44" y="109"/>
                  </a:lnTo>
                  <a:cubicBezTo>
                    <a:pt x="62" y="80"/>
                    <a:pt x="89" y="55"/>
                    <a:pt x="124" y="37"/>
                  </a:cubicBezTo>
                  <a:cubicBezTo>
                    <a:pt x="159" y="19"/>
                    <a:pt x="210" y="0"/>
                    <a:pt x="252" y="1"/>
                  </a:cubicBezTo>
                  <a:cubicBezTo>
                    <a:pt x="294" y="2"/>
                    <a:pt x="345" y="18"/>
                    <a:pt x="376" y="41"/>
                  </a:cubicBezTo>
                  <a:cubicBezTo>
                    <a:pt x="407" y="64"/>
                    <a:pt x="433" y="100"/>
                    <a:pt x="440" y="141"/>
                  </a:cubicBezTo>
                  <a:cubicBezTo>
                    <a:pt x="447" y="182"/>
                    <a:pt x="427" y="248"/>
                    <a:pt x="416" y="285"/>
                  </a:cubicBezTo>
                  <a:cubicBezTo>
                    <a:pt x="405" y="322"/>
                    <a:pt x="392" y="331"/>
                    <a:pt x="376" y="365"/>
                  </a:cubicBezTo>
                  <a:cubicBezTo>
                    <a:pt x="360" y="399"/>
                    <a:pt x="325" y="446"/>
                    <a:pt x="320" y="489"/>
                  </a:cubicBezTo>
                  <a:cubicBezTo>
                    <a:pt x="315" y="532"/>
                    <a:pt x="331" y="583"/>
                    <a:pt x="344" y="621"/>
                  </a:cubicBezTo>
                  <a:cubicBezTo>
                    <a:pt x="357" y="659"/>
                    <a:pt x="385" y="679"/>
                    <a:pt x="400" y="717"/>
                  </a:cubicBezTo>
                  <a:cubicBezTo>
                    <a:pt x="415" y="755"/>
                    <a:pt x="437" y="810"/>
                    <a:pt x="436" y="849"/>
                  </a:cubicBezTo>
                  <a:cubicBezTo>
                    <a:pt x="435" y="888"/>
                    <a:pt x="423" y="925"/>
                    <a:pt x="392" y="953"/>
                  </a:cubicBezTo>
                  <a:cubicBezTo>
                    <a:pt x="361" y="981"/>
                    <a:pt x="299" y="1013"/>
                    <a:pt x="252" y="1017"/>
                  </a:cubicBezTo>
                  <a:cubicBezTo>
                    <a:pt x="205" y="1021"/>
                    <a:pt x="144" y="992"/>
                    <a:pt x="112" y="977"/>
                  </a:cubicBezTo>
                  <a:cubicBezTo>
                    <a:pt x="80" y="962"/>
                    <a:pt x="77" y="950"/>
                    <a:pt x="60" y="925"/>
                  </a:cubicBezTo>
                  <a:cubicBezTo>
                    <a:pt x="43" y="900"/>
                    <a:pt x="16" y="868"/>
                    <a:pt x="8" y="829"/>
                  </a:cubicBezTo>
                  <a:cubicBezTo>
                    <a:pt x="0" y="790"/>
                    <a:pt x="3" y="731"/>
                    <a:pt x="12" y="689"/>
                  </a:cubicBezTo>
                  <a:cubicBezTo>
                    <a:pt x="21" y="647"/>
                    <a:pt x="37" y="610"/>
                    <a:pt x="60" y="577"/>
                  </a:cubicBezTo>
                  <a:cubicBezTo>
                    <a:pt x="83" y="544"/>
                    <a:pt x="133" y="511"/>
                    <a:pt x="152" y="493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5BB47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7" name="Freeform 1032"/>
          <p:cNvSpPr>
            <a:spLocks/>
          </p:cNvSpPr>
          <p:nvPr/>
        </p:nvSpPr>
        <p:spPr bwMode="auto">
          <a:xfrm>
            <a:off x="6618288" y="3178969"/>
            <a:ext cx="1930400" cy="673100"/>
          </a:xfrm>
          <a:custGeom>
            <a:avLst/>
            <a:gdLst>
              <a:gd name="T0" fmla="*/ 0 w 1108"/>
              <a:gd name="T1" fmla="*/ 2147483647 h 292"/>
              <a:gd name="T2" fmla="*/ 2147483647 w 1108"/>
              <a:gd name="T3" fmla="*/ 2147483647 h 292"/>
              <a:gd name="T4" fmla="*/ 2147483647 w 1108"/>
              <a:gd name="T5" fmla="*/ 2147483647 h 292"/>
              <a:gd name="T6" fmla="*/ 2147483647 w 1108"/>
              <a:gd name="T7" fmla="*/ 2147483647 h 292"/>
              <a:gd name="T8" fmla="*/ 2147483647 w 1108"/>
              <a:gd name="T9" fmla="*/ 0 h 292"/>
              <a:gd name="T10" fmla="*/ 2147483647 w 1108"/>
              <a:gd name="T11" fmla="*/ 2147483647 h 292"/>
              <a:gd name="T12" fmla="*/ 2147483647 w 1108"/>
              <a:gd name="T13" fmla="*/ 2147483647 h 292"/>
              <a:gd name="T14" fmla="*/ 2147483647 w 1108"/>
              <a:gd name="T15" fmla="*/ 2147483647 h 292"/>
              <a:gd name="T16" fmla="*/ 2147483647 w 1108"/>
              <a:gd name="T17" fmla="*/ 2147483647 h 292"/>
              <a:gd name="T18" fmla="*/ 2147483647 w 1108"/>
              <a:gd name="T19" fmla="*/ 2147483647 h 2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108" h="292">
                <a:moveTo>
                  <a:pt x="0" y="160"/>
                </a:moveTo>
                <a:cubicBezTo>
                  <a:pt x="11" y="157"/>
                  <a:pt x="22" y="157"/>
                  <a:pt x="32" y="152"/>
                </a:cubicBezTo>
                <a:cubicBezTo>
                  <a:pt x="37" y="149"/>
                  <a:pt x="42" y="146"/>
                  <a:pt x="48" y="144"/>
                </a:cubicBezTo>
                <a:cubicBezTo>
                  <a:pt x="53" y="142"/>
                  <a:pt x="64" y="140"/>
                  <a:pt x="64" y="140"/>
                </a:cubicBezTo>
                <a:lnTo>
                  <a:pt x="416" y="0"/>
                </a:lnTo>
                <a:lnTo>
                  <a:pt x="724" y="176"/>
                </a:lnTo>
                <a:lnTo>
                  <a:pt x="1108" y="36"/>
                </a:lnTo>
                <a:lnTo>
                  <a:pt x="784" y="220"/>
                </a:lnTo>
                <a:lnTo>
                  <a:pt x="428" y="20"/>
                </a:lnTo>
                <a:lnTo>
                  <a:pt x="40" y="292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Freeform 1033"/>
          <p:cNvSpPr>
            <a:spLocks/>
          </p:cNvSpPr>
          <p:nvPr/>
        </p:nvSpPr>
        <p:spPr bwMode="auto">
          <a:xfrm>
            <a:off x="3497263" y="2496344"/>
            <a:ext cx="1498600" cy="806450"/>
          </a:xfrm>
          <a:custGeom>
            <a:avLst/>
            <a:gdLst>
              <a:gd name="T0" fmla="*/ 0 w 944"/>
              <a:gd name="T1" fmla="*/ 0 h 508"/>
              <a:gd name="T2" fmla="*/ 2147483647 w 944"/>
              <a:gd name="T3" fmla="*/ 2147483647 h 508"/>
              <a:gd name="T4" fmla="*/ 2147483647 w 944"/>
              <a:gd name="T5" fmla="*/ 2147483647 h 508"/>
              <a:gd name="T6" fmla="*/ 2147483647 w 944"/>
              <a:gd name="T7" fmla="*/ 2147483647 h 508"/>
              <a:gd name="T8" fmla="*/ 2147483647 w 944"/>
              <a:gd name="T9" fmla="*/ 2147483647 h 508"/>
              <a:gd name="T10" fmla="*/ 2147483647 w 944"/>
              <a:gd name="T11" fmla="*/ 2147483647 h 508"/>
              <a:gd name="T12" fmla="*/ 2147483647 w 944"/>
              <a:gd name="T13" fmla="*/ 2147483647 h 508"/>
              <a:gd name="T14" fmla="*/ 2147483647 w 944"/>
              <a:gd name="T15" fmla="*/ 2147483647 h 508"/>
              <a:gd name="T16" fmla="*/ 2147483647 w 944"/>
              <a:gd name="T17" fmla="*/ 2147483647 h 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44" h="508">
                <a:moveTo>
                  <a:pt x="0" y="0"/>
                </a:moveTo>
                <a:cubicBezTo>
                  <a:pt x="8" y="1"/>
                  <a:pt x="24" y="4"/>
                  <a:pt x="24" y="4"/>
                </a:cubicBezTo>
                <a:lnTo>
                  <a:pt x="800" y="100"/>
                </a:lnTo>
                <a:lnTo>
                  <a:pt x="924" y="176"/>
                </a:lnTo>
                <a:lnTo>
                  <a:pt x="944" y="272"/>
                </a:lnTo>
                <a:lnTo>
                  <a:pt x="920" y="352"/>
                </a:lnTo>
                <a:lnTo>
                  <a:pt x="824" y="416"/>
                </a:lnTo>
                <a:lnTo>
                  <a:pt x="416" y="460"/>
                </a:lnTo>
                <a:lnTo>
                  <a:pt x="20" y="508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Freeform 1034"/>
          <p:cNvSpPr>
            <a:spLocks/>
          </p:cNvSpPr>
          <p:nvPr/>
        </p:nvSpPr>
        <p:spPr bwMode="auto">
          <a:xfrm>
            <a:off x="3413126" y="2499519"/>
            <a:ext cx="1566862" cy="804863"/>
          </a:xfrm>
          <a:custGeom>
            <a:avLst/>
            <a:gdLst>
              <a:gd name="T0" fmla="*/ 2147483647 w 987"/>
              <a:gd name="T1" fmla="*/ 2147483647 h 507"/>
              <a:gd name="T2" fmla="*/ 2147483647 w 987"/>
              <a:gd name="T3" fmla="*/ 2147483647 h 507"/>
              <a:gd name="T4" fmla="*/ 2147483647 w 987"/>
              <a:gd name="T5" fmla="*/ 2147483647 h 507"/>
              <a:gd name="T6" fmla="*/ 2147483647 w 987"/>
              <a:gd name="T7" fmla="*/ 2147483647 h 507"/>
              <a:gd name="T8" fmla="*/ 2147483647 w 987"/>
              <a:gd name="T9" fmla="*/ 2147483647 h 507"/>
              <a:gd name="T10" fmla="*/ 2147483647 w 987"/>
              <a:gd name="T11" fmla="*/ 2147483647 h 507"/>
              <a:gd name="T12" fmla="*/ 2147483647 w 987"/>
              <a:gd name="T13" fmla="*/ 2147483647 h 507"/>
              <a:gd name="T14" fmla="*/ 2147483647 w 987"/>
              <a:gd name="T15" fmla="*/ 2147483647 h 507"/>
              <a:gd name="T16" fmla="*/ 2147483647 w 987"/>
              <a:gd name="T17" fmla="*/ 2147483647 h 507"/>
              <a:gd name="T18" fmla="*/ 2147483647 w 987"/>
              <a:gd name="T19" fmla="*/ 2147483647 h 507"/>
              <a:gd name="T20" fmla="*/ 2147483647 w 987"/>
              <a:gd name="T21" fmla="*/ 2147483647 h 507"/>
              <a:gd name="T22" fmla="*/ 2147483647 w 987"/>
              <a:gd name="T23" fmla="*/ 2147483647 h 507"/>
              <a:gd name="T24" fmla="*/ 2147483647 w 987"/>
              <a:gd name="T25" fmla="*/ 2147483647 h 507"/>
              <a:gd name="T26" fmla="*/ 2147483647 w 987"/>
              <a:gd name="T27" fmla="*/ 2147483647 h 507"/>
              <a:gd name="T28" fmla="*/ 2147483647 w 987"/>
              <a:gd name="T29" fmla="*/ 2147483647 h 507"/>
              <a:gd name="T30" fmla="*/ 2147483647 w 987"/>
              <a:gd name="T31" fmla="*/ 2147483647 h 507"/>
              <a:gd name="T32" fmla="*/ 2147483647 w 987"/>
              <a:gd name="T33" fmla="*/ 2147483647 h 50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987" h="507">
                <a:moveTo>
                  <a:pt x="51" y="7"/>
                </a:moveTo>
                <a:cubicBezTo>
                  <a:pt x="0" y="14"/>
                  <a:pt x="21" y="18"/>
                  <a:pt x="33" y="54"/>
                </a:cubicBezTo>
                <a:cubicBezTo>
                  <a:pt x="45" y="90"/>
                  <a:pt x="90" y="60"/>
                  <a:pt x="127" y="67"/>
                </a:cubicBezTo>
                <a:cubicBezTo>
                  <a:pt x="164" y="74"/>
                  <a:pt x="605" y="113"/>
                  <a:pt x="731" y="131"/>
                </a:cubicBezTo>
                <a:lnTo>
                  <a:pt x="883" y="175"/>
                </a:lnTo>
                <a:cubicBezTo>
                  <a:pt x="912" y="200"/>
                  <a:pt x="908" y="250"/>
                  <a:pt x="907" y="279"/>
                </a:cubicBezTo>
                <a:cubicBezTo>
                  <a:pt x="906" y="308"/>
                  <a:pt x="922" y="334"/>
                  <a:pt x="875" y="351"/>
                </a:cubicBezTo>
                <a:lnTo>
                  <a:pt x="623" y="379"/>
                </a:lnTo>
                <a:cubicBezTo>
                  <a:pt x="623" y="379"/>
                  <a:pt x="108" y="411"/>
                  <a:pt x="63" y="427"/>
                </a:cubicBezTo>
                <a:cubicBezTo>
                  <a:pt x="18" y="443"/>
                  <a:pt x="25" y="464"/>
                  <a:pt x="31" y="475"/>
                </a:cubicBezTo>
                <a:cubicBezTo>
                  <a:pt x="37" y="486"/>
                  <a:pt x="48" y="483"/>
                  <a:pt x="99" y="495"/>
                </a:cubicBezTo>
                <a:cubicBezTo>
                  <a:pt x="150" y="507"/>
                  <a:pt x="867" y="411"/>
                  <a:pt x="923" y="387"/>
                </a:cubicBezTo>
                <a:cubicBezTo>
                  <a:pt x="979" y="363"/>
                  <a:pt x="971" y="341"/>
                  <a:pt x="979" y="307"/>
                </a:cubicBezTo>
                <a:cubicBezTo>
                  <a:pt x="987" y="273"/>
                  <a:pt x="982" y="213"/>
                  <a:pt x="971" y="183"/>
                </a:cubicBezTo>
                <a:cubicBezTo>
                  <a:pt x="960" y="153"/>
                  <a:pt x="955" y="155"/>
                  <a:pt x="911" y="127"/>
                </a:cubicBezTo>
                <a:cubicBezTo>
                  <a:pt x="867" y="99"/>
                  <a:pt x="861" y="111"/>
                  <a:pt x="779" y="91"/>
                </a:cubicBezTo>
                <a:cubicBezTo>
                  <a:pt x="697" y="71"/>
                  <a:pt x="102" y="0"/>
                  <a:pt x="51" y="7"/>
                </a:cubicBezTo>
                <a:close/>
              </a:path>
            </a:pathLst>
          </a:custGeom>
          <a:solidFill>
            <a:srgbClr val="99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Text Box 1035"/>
          <p:cNvSpPr txBox="1">
            <a:spLocks noChangeArrowheads="1"/>
          </p:cNvSpPr>
          <p:nvPr/>
        </p:nvSpPr>
        <p:spPr bwMode="auto">
          <a:xfrm>
            <a:off x="508001" y="1834634"/>
            <a:ext cx="13547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sz="1800" dirty="0" smtClean="0">
                <a:latin typeface="+mn-lt"/>
              </a:rPr>
              <a:t>Plastic wake</a:t>
            </a:r>
            <a:endParaRPr lang="en-GB" sz="1800" dirty="0">
              <a:latin typeface="+mn-lt"/>
            </a:endParaRPr>
          </a:p>
        </p:txBody>
      </p:sp>
      <p:grpSp>
        <p:nvGrpSpPr>
          <p:cNvPr id="11" name="Group 1049"/>
          <p:cNvGrpSpPr>
            <a:grpSpLocks/>
          </p:cNvGrpSpPr>
          <p:nvPr/>
        </p:nvGrpSpPr>
        <p:grpSpPr bwMode="auto">
          <a:xfrm>
            <a:off x="771526" y="2570957"/>
            <a:ext cx="469900" cy="704850"/>
            <a:chOff x="742" y="1845"/>
            <a:chExt cx="296" cy="444"/>
          </a:xfrm>
        </p:grpSpPr>
        <p:sp>
          <p:nvSpPr>
            <p:cNvPr id="12" name="Freeform 1047"/>
            <p:cNvSpPr>
              <a:spLocks/>
            </p:cNvSpPr>
            <p:nvPr/>
          </p:nvSpPr>
          <p:spPr bwMode="auto">
            <a:xfrm>
              <a:off x="742" y="2009"/>
              <a:ext cx="191" cy="113"/>
            </a:xfrm>
            <a:custGeom>
              <a:avLst/>
              <a:gdLst>
                <a:gd name="T0" fmla="*/ 0 w 784"/>
                <a:gd name="T1" fmla="*/ 0 h 260"/>
                <a:gd name="T2" fmla="*/ 1 w 784"/>
                <a:gd name="T3" fmla="*/ 0 h 260"/>
                <a:gd name="T4" fmla="*/ 11 w 784"/>
                <a:gd name="T5" fmla="*/ 10 h 260"/>
                <a:gd name="T6" fmla="*/ 0 w 784"/>
                <a:gd name="T7" fmla="*/ 21 h 2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84" h="260">
                  <a:moveTo>
                    <a:pt x="0" y="0"/>
                  </a:moveTo>
                  <a:cubicBezTo>
                    <a:pt x="17" y="6"/>
                    <a:pt x="52" y="8"/>
                    <a:pt x="52" y="8"/>
                  </a:cubicBezTo>
                  <a:lnTo>
                    <a:pt x="784" y="128"/>
                  </a:lnTo>
                  <a:lnTo>
                    <a:pt x="4" y="26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Freeform 1048"/>
            <p:cNvSpPr>
              <a:spLocks/>
            </p:cNvSpPr>
            <p:nvPr/>
          </p:nvSpPr>
          <p:spPr bwMode="auto">
            <a:xfrm>
              <a:off x="891" y="1845"/>
              <a:ext cx="147" cy="444"/>
            </a:xfrm>
            <a:custGeom>
              <a:avLst/>
              <a:gdLst>
                <a:gd name="T0" fmla="*/ 5 w 447"/>
                <a:gd name="T1" fmla="*/ 40 h 1021"/>
                <a:gd name="T2" fmla="*/ 5 w 447"/>
                <a:gd name="T3" fmla="*/ 40 h 1021"/>
                <a:gd name="T4" fmla="*/ 4 w 447"/>
                <a:gd name="T5" fmla="*/ 39 h 1021"/>
                <a:gd name="T6" fmla="*/ 2 w 447"/>
                <a:gd name="T7" fmla="*/ 33 h 1021"/>
                <a:gd name="T8" fmla="*/ 1 w 447"/>
                <a:gd name="T9" fmla="*/ 25 h 1021"/>
                <a:gd name="T10" fmla="*/ 1 w 447"/>
                <a:gd name="T11" fmla="*/ 17 h 1021"/>
                <a:gd name="T12" fmla="*/ 2 w 447"/>
                <a:gd name="T13" fmla="*/ 9 h 1021"/>
                <a:gd name="T14" fmla="*/ 4 w 447"/>
                <a:gd name="T15" fmla="*/ 3 h 1021"/>
                <a:gd name="T16" fmla="*/ 9 w 447"/>
                <a:gd name="T17" fmla="*/ 0 h 1021"/>
                <a:gd name="T18" fmla="*/ 13 w 447"/>
                <a:gd name="T19" fmla="*/ 3 h 1021"/>
                <a:gd name="T20" fmla="*/ 16 w 447"/>
                <a:gd name="T21" fmla="*/ 12 h 1021"/>
                <a:gd name="T22" fmla="*/ 15 w 447"/>
                <a:gd name="T23" fmla="*/ 23 h 1021"/>
                <a:gd name="T24" fmla="*/ 13 w 447"/>
                <a:gd name="T25" fmla="*/ 30 h 1021"/>
                <a:gd name="T26" fmla="*/ 12 w 447"/>
                <a:gd name="T27" fmla="*/ 40 h 1021"/>
                <a:gd name="T28" fmla="*/ 12 w 447"/>
                <a:gd name="T29" fmla="*/ 51 h 1021"/>
                <a:gd name="T30" fmla="*/ 14 w 447"/>
                <a:gd name="T31" fmla="*/ 59 h 1021"/>
                <a:gd name="T32" fmla="*/ 15 w 447"/>
                <a:gd name="T33" fmla="*/ 70 h 1021"/>
                <a:gd name="T34" fmla="*/ 14 w 447"/>
                <a:gd name="T35" fmla="*/ 78 h 1021"/>
                <a:gd name="T36" fmla="*/ 9 w 447"/>
                <a:gd name="T37" fmla="*/ 83 h 1021"/>
                <a:gd name="T38" fmla="*/ 4 w 447"/>
                <a:gd name="T39" fmla="*/ 80 h 1021"/>
                <a:gd name="T40" fmla="*/ 2 w 447"/>
                <a:gd name="T41" fmla="*/ 76 h 1021"/>
                <a:gd name="T42" fmla="*/ 0 w 447"/>
                <a:gd name="T43" fmla="*/ 68 h 1021"/>
                <a:gd name="T44" fmla="*/ 0 w 447"/>
                <a:gd name="T45" fmla="*/ 57 h 1021"/>
                <a:gd name="T46" fmla="*/ 2 w 447"/>
                <a:gd name="T47" fmla="*/ 47 h 1021"/>
                <a:gd name="T48" fmla="*/ 5 w 447"/>
                <a:gd name="T49" fmla="*/ 40 h 102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47" h="1021">
                  <a:moveTo>
                    <a:pt x="152" y="493"/>
                  </a:moveTo>
                  <a:cubicBezTo>
                    <a:pt x="148" y="489"/>
                    <a:pt x="145" y="484"/>
                    <a:pt x="140" y="481"/>
                  </a:cubicBezTo>
                  <a:cubicBezTo>
                    <a:pt x="135" y="478"/>
                    <a:pt x="124" y="473"/>
                    <a:pt x="124" y="473"/>
                  </a:cubicBezTo>
                  <a:lnTo>
                    <a:pt x="48" y="409"/>
                  </a:lnTo>
                  <a:lnTo>
                    <a:pt x="16" y="305"/>
                  </a:lnTo>
                  <a:lnTo>
                    <a:pt x="16" y="209"/>
                  </a:lnTo>
                  <a:lnTo>
                    <a:pt x="44" y="109"/>
                  </a:lnTo>
                  <a:cubicBezTo>
                    <a:pt x="62" y="80"/>
                    <a:pt x="89" y="55"/>
                    <a:pt x="124" y="37"/>
                  </a:cubicBezTo>
                  <a:cubicBezTo>
                    <a:pt x="159" y="19"/>
                    <a:pt x="210" y="0"/>
                    <a:pt x="252" y="1"/>
                  </a:cubicBezTo>
                  <a:cubicBezTo>
                    <a:pt x="294" y="2"/>
                    <a:pt x="345" y="18"/>
                    <a:pt x="376" y="41"/>
                  </a:cubicBezTo>
                  <a:cubicBezTo>
                    <a:pt x="407" y="64"/>
                    <a:pt x="433" y="100"/>
                    <a:pt x="440" y="141"/>
                  </a:cubicBezTo>
                  <a:cubicBezTo>
                    <a:pt x="447" y="182"/>
                    <a:pt x="427" y="248"/>
                    <a:pt x="416" y="285"/>
                  </a:cubicBezTo>
                  <a:cubicBezTo>
                    <a:pt x="405" y="322"/>
                    <a:pt x="392" y="331"/>
                    <a:pt x="376" y="365"/>
                  </a:cubicBezTo>
                  <a:cubicBezTo>
                    <a:pt x="360" y="399"/>
                    <a:pt x="325" y="446"/>
                    <a:pt x="320" y="489"/>
                  </a:cubicBezTo>
                  <a:cubicBezTo>
                    <a:pt x="315" y="532"/>
                    <a:pt x="331" y="583"/>
                    <a:pt x="344" y="621"/>
                  </a:cubicBezTo>
                  <a:cubicBezTo>
                    <a:pt x="357" y="659"/>
                    <a:pt x="385" y="679"/>
                    <a:pt x="400" y="717"/>
                  </a:cubicBezTo>
                  <a:cubicBezTo>
                    <a:pt x="415" y="755"/>
                    <a:pt x="437" y="810"/>
                    <a:pt x="436" y="849"/>
                  </a:cubicBezTo>
                  <a:cubicBezTo>
                    <a:pt x="435" y="888"/>
                    <a:pt x="423" y="925"/>
                    <a:pt x="392" y="953"/>
                  </a:cubicBezTo>
                  <a:cubicBezTo>
                    <a:pt x="361" y="981"/>
                    <a:pt x="299" y="1013"/>
                    <a:pt x="252" y="1017"/>
                  </a:cubicBezTo>
                  <a:cubicBezTo>
                    <a:pt x="205" y="1021"/>
                    <a:pt x="144" y="992"/>
                    <a:pt x="112" y="977"/>
                  </a:cubicBezTo>
                  <a:cubicBezTo>
                    <a:pt x="80" y="962"/>
                    <a:pt x="77" y="950"/>
                    <a:pt x="60" y="925"/>
                  </a:cubicBezTo>
                  <a:cubicBezTo>
                    <a:pt x="43" y="900"/>
                    <a:pt x="16" y="868"/>
                    <a:pt x="8" y="829"/>
                  </a:cubicBezTo>
                  <a:cubicBezTo>
                    <a:pt x="0" y="790"/>
                    <a:pt x="3" y="731"/>
                    <a:pt x="12" y="689"/>
                  </a:cubicBezTo>
                  <a:cubicBezTo>
                    <a:pt x="21" y="647"/>
                    <a:pt x="37" y="610"/>
                    <a:pt x="60" y="577"/>
                  </a:cubicBezTo>
                  <a:cubicBezTo>
                    <a:pt x="83" y="544"/>
                    <a:pt x="133" y="511"/>
                    <a:pt x="152" y="493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5BB47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4" name="Group 1056"/>
          <p:cNvGrpSpPr>
            <a:grpSpLocks/>
          </p:cNvGrpSpPr>
          <p:nvPr/>
        </p:nvGrpSpPr>
        <p:grpSpPr bwMode="auto">
          <a:xfrm>
            <a:off x="879476" y="2099469"/>
            <a:ext cx="1722437" cy="1651000"/>
            <a:chOff x="810" y="1548"/>
            <a:chExt cx="1085" cy="1040"/>
          </a:xfrm>
        </p:grpSpPr>
        <p:sp>
          <p:nvSpPr>
            <p:cNvPr id="15" name="Freeform 1031"/>
            <p:cNvSpPr>
              <a:spLocks/>
            </p:cNvSpPr>
            <p:nvPr/>
          </p:nvSpPr>
          <p:spPr bwMode="auto">
            <a:xfrm>
              <a:off x="810" y="2060"/>
              <a:ext cx="930" cy="528"/>
            </a:xfrm>
            <a:custGeom>
              <a:avLst/>
              <a:gdLst>
                <a:gd name="T0" fmla="*/ 62 w 930"/>
                <a:gd name="T1" fmla="*/ 236 h 528"/>
                <a:gd name="T2" fmla="*/ 90 w 930"/>
                <a:gd name="T3" fmla="*/ 236 h 528"/>
                <a:gd name="T4" fmla="*/ 322 w 930"/>
                <a:gd name="T5" fmla="*/ 232 h 528"/>
                <a:gd name="T6" fmla="*/ 474 w 930"/>
                <a:gd name="T7" fmla="*/ 276 h 528"/>
                <a:gd name="T8" fmla="*/ 698 w 930"/>
                <a:gd name="T9" fmla="*/ 416 h 528"/>
                <a:gd name="T10" fmla="*/ 782 w 930"/>
                <a:gd name="T11" fmla="*/ 488 h 528"/>
                <a:gd name="T12" fmla="*/ 902 w 930"/>
                <a:gd name="T13" fmla="*/ 520 h 528"/>
                <a:gd name="T14" fmla="*/ 798 w 930"/>
                <a:gd name="T15" fmla="*/ 4 h 528"/>
                <a:gd name="T16" fmla="*/ 690 w 930"/>
                <a:gd name="T17" fmla="*/ 16 h 528"/>
                <a:gd name="T18" fmla="*/ 438 w 930"/>
                <a:gd name="T19" fmla="*/ 80 h 528"/>
                <a:gd name="T20" fmla="*/ 66 w 930"/>
                <a:gd name="T21" fmla="*/ 140 h 528"/>
                <a:gd name="T22" fmla="*/ 42 w 930"/>
                <a:gd name="T23" fmla="*/ 140 h 528"/>
                <a:gd name="T24" fmla="*/ 62 w 930"/>
                <a:gd name="T25" fmla="*/ 236 h 5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30" h="528">
                  <a:moveTo>
                    <a:pt x="62" y="236"/>
                  </a:moveTo>
                  <a:cubicBezTo>
                    <a:pt x="70" y="252"/>
                    <a:pt x="47" y="237"/>
                    <a:pt x="90" y="236"/>
                  </a:cubicBezTo>
                  <a:cubicBezTo>
                    <a:pt x="133" y="235"/>
                    <a:pt x="258" y="225"/>
                    <a:pt x="322" y="232"/>
                  </a:cubicBezTo>
                  <a:cubicBezTo>
                    <a:pt x="386" y="239"/>
                    <a:pt x="411" y="245"/>
                    <a:pt x="474" y="276"/>
                  </a:cubicBezTo>
                  <a:cubicBezTo>
                    <a:pt x="537" y="307"/>
                    <a:pt x="647" y="381"/>
                    <a:pt x="698" y="416"/>
                  </a:cubicBezTo>
                  <a:cubicBezTo>
                    <a:pt x="749" y="451"/>
                    <a:pt x="748" y="471"/>
                    <a:pt x="782" y="488"/>
                  </a:cubicBezTo>
                  <a:cubicBezTo>
                    <a:pt x="816" y="505"/>
                    <a:pt x="874" y="528"/>
                    <a:pt x="902" y="520"/>
                  </a:cubicBezTo>
                  <a:cubicBezTo>
                    <a:pt x="930" y="512"/>
                    <a:pt x="806" y="0"/>
                    <a:pt x="798" y="4"/>
                  </a:cubicBezTo>
                  <a:cubicBezTo>
                    <a:pt x="790" y="8"/>
                    <a:pt x="750" y="3"/>
                    <a:pt x="690" y="16"/>
                  </a:cubicBezTo>
                  <a:cubicBezTo>
                    <a:pt x="630" y="29"/>
                    <a:pt x="542" y="59"/>
                    <a:pt x="438" y="80"/>
                  </a:cubicBezTo>
                  <a:cubicBezTo>
                    <a:pt x="334" y="101"/>
                    <a:pt x="132" y="130"/>
                    <a:pt x="66" y="140"/>
                  </a:cubicBezTo>
                  <a:cubicBezTo>
                    <a:pt x="0" y="150"/>
                    <a:pt x="44" y="125"/>
                    <a:pt x="42" y="140"/>
                  </a:cubicBezTo>
                  <a:cubicBezTo>
                    <a:pt x="40" y="155"/>
                    <a:pt x="54" y="220"/>
                    <a:pt x="62" y="236"/>
                  </a:cubicBezTo>
                  <a:close/>
                </a:path>
              </a:pathLst>
            </a:custGeom>
            <a:solidFill>
              <a:srgbClr val="F4D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6" name="Group 1055"/>
            <p:cNvGrpSpPr>
              <a:grpSpLocks/>
            </p:cNvGrpSpPr>
            <p:nvPr/>
          </p:nvGrpSpPr>
          <p:grpSpPr bwMode="auto">
            <a:xfrm>
              <a:off x="827" y="1548"/>
              <a:ext cx="1068" cy="1036"/>
              <a:chOff x="827" y="1548"/>
              <a:chExt cx="1068" cy="1036"/>
            </a:xfrm>
          </p:grpSpPr>
          <p:sp>
            <p:nvSpPr>
              <p:cNvPr id="17" name="Freeform 1030"/>
              <p:cNvSpPr>
                <a:spLocks/>
              </p:cNvSpPr>
              <p:nvPr/>
            </p:nvSpPr>
            <p:spPr bwMode="auto">
              <a:xfrm>
                <a:off x="827" y="1548"/>
                <a:ext cx="909" cy="512"/>
              </a:xfrm>
              <a:custGeom>
                <a:avLst/>
                <a:gdLst>
                  <a:gd name="T0" fmla="*/ 41 w 909"/>
                  <a:gd name="T1" fmla="*/ 292 h 512"/>
                  <a:gd name="T2" fmla="*/ 69 w 909"/>
                  <a:gd name="T3" fmla="*/ 292 h 512"/>
                  <a:gd name="T4" fmla="*/ 301 w 909"/>
                  <a:gd name="T5" fmla="*/ 296 h 512"/>
                  <a:gd name="T6" fmla="*/ 453 w 909"/>
                  <a:gd name="T7" fmla="*/ 252 h 512"/>
                  <a:gd name="T8" fmla="*/ 677 w 909"/>
                  <a:gd name="T9" fmla="*/ 112 h 512"/>
                  <a:gd name="T10" fmla="*/ 761 w 909"/>
                  <a:gd name="T11" fmla="*/ 40 h 512"/>
                  <a:gd name="T12" fmla="*/ 881 w 909"/>
                  <a:gd name="T13" fmla="*/ 8 h 512"/>
                  <a:gd name="T14" fmla="*/ 777 w 909"/>
                  <a:gd name="T15" fmla="*/ 508 h 512"/>
                  <a:gd name="T16" fmla="*/ 669 w 909"/>
                  <a:gd name="T17" fmla="*/ 488 h 512"/>
                  <a:gd name="T18" fmla="*/ 413 w 909"/>
                  <a:gd name="T19" fmla="*/ 456 h 512"/>
                  <a:gd name="T20" fmla="*/ 169 w 909"/>
                  <a:gd name="T21" fmla="*/ 416 h 512"/>
                  <a:gd name="T22" fmla="*/ 21 w 909"/>
                  <a:gd name="T23" fmla="*/ 388 h 512"/>
                  <a:gd name="T24" fmla="*/ 41 w 909"/>
                  <a:gd name="T25" fmla="*/ 292 h 5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9" h="512">
                    <a:moveTo>
                      <a:pt x="41" y="292"/>
                    </a:moveTo>
                    <a:cubicBezTo>
                      <a:pt x="49" y="276"/>
                      <a:pt x="26" y="291"/>
                      <a:pt x="69" y="292"/>
                    </a:cubicBezTo>
                    <a:cubicBezTo>
                      <a:pt x="112" y="293"/>
                      <a:pt x="237" y="303"/>
                      <a:pt x="301" y="296"/>
                    </a:cubicBezTo>
                    <a:cubicBezTo>
                      <a:pt x="365" y="289"/>
                      <a:pt x="390" y="283"/>
                      <a:pt x="453" y="252"/>
                    </a:cubicBezTo>
                    <a:cubicBezTo>
                      <a:pt x="516" y="221"/>
                      <a:pt x="626" y="147"/>
                      <a:pt x="677" y="112"/>
                    </a:cubicBezTo>
                    <a:cubicBezTo>
                      <a:pt x="728" y="77"/>
                      <a:pt x="727" y="57"/>
                      <a:pt x="761" y="40"/>
                    </a:cubicBezTo>
                    <a:cubicBezTo>
                      <a:pt x="795" y="23"/>
                      <a:pt x="853" y="0"/>
                      <a:pt x="881" y="8"/>
                    </a:cubicBezTo>
                    <a:cubicBezTo>
                      <a:pt x="909" y="16"/>
                      <a:pt x="785" y="512"/>
                      <a:pt x="777" y="508"/>
                    </a:cubicBezTo>
                    <a:cubicBezTo>
                      <a:pt x="769" y="504"/>
                      <a:pt x="729" y="498"/>
                      <a:pt x="669" y="488"/>
                    </a:cubicBezTo>
                    <a:cubicBezTo>
                      <a:pt x="608" y="479"/>
                      <a:pt x="496" y="468"/>
                      <a:pt x="413" y="456"/>
                    </a:cubicBezTo>
                    <a:cubicBezTo>
                      <a:pt x="330" y="444"/>
                      <a:pt x="234" y="427"/>
                      <a:pt x="169" y="416"/>
                    </a:cubicBezTo>
                    <a:cubicBezTo>
                      <a:pt x="104" y="405"/>
                      <a:pt x="42" y="409"/>
                      <a:pt x="21" y="388"/>
                    </a:cubicBezTo>
                    <a:cubicBezTo>
                      <a:pt x="0" y="367"/>
                      <a:pt x="33" y="308"/>
                      <a:pt x="41" y="292"/>
                    </a:cubicBezTo>
                    <a:close/>
                  </a:path>
                </a:pathLst>
              </a:custGeom>
              <a:solidFill>
                <a:srgbClr val="F4D34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8" name="Freeform 1028"/>
              <p:cNvSpPr>
                <a:spLocks/>
              </p:cNvSpPr>
              <p:nvPr/>
            </p:nvSpPr>
            <p:spPr bwMode="auto">
              <a:xfrm>
                <a:off x="836" y="1940"/>
                <a:ext cx="784" cy="260"/>
              </a:xfrm>
              <a:custGeom>
                <a:avLst/>
                <a:gdLst>
                  <a:gd name="T0" fmla="*/ 0 w 784"/>
                  <a:gd name="T1" fmla="*/ 0 h 260"/>
                  <a:gd name="T2" fmla="*/ 52 w 784"/>
                  <a:gd name="T3" fmla="*/ 8 h 260"/>
                  <a:gd name="T4" fmla="*/ 784 w 784"/>
                  <a:gd name="T5" fmla="*/ 128 h 260"/>
                  <a:gd name="T6" fmla="*/ 4 w 784"/>
                  <a:gd name="T7" fmla="*/ 260 h 2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84" h="260">
                    <a:moveTo>
                      <a:pt x="0" y="0"/>
                    </a:moveTo>
                    <a:cubicBezTo>
                      <a:pt x="17" y="6"/>
                      <a:pt x="52" y="8"/>
                      <a:pt x="52" y="8"/>
                    </a:cubicBezTo>
                    <a:lnTo>
                      <a:pt x="784" y="128"/>
                    </a:lnTo>
                    <a:lnTo>
                      <a:pt x="4" y="260"/>
                    </a:ln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9" name="Freeform 1029"/>
              <p:cNvSpPr>
                <a:spLocks/>
              </p:cNvSpPr>
              <p:nvPr/>
            </p:nvSpPr>
            <p:spPr bwMode="auto">
              <a:xfrm>
                <a:off x="1448" y="1563"/>
                <a:ext cx="447" cy="1021"/>
              </a:xfrm>
              <a:custGeom>
                <a:avLst/>
                <a:gdLst>
                  <a:gd name="T0" fmla="*/ 152 w 447"/>
                  <a:gd name="T1" fmla="*/ 493 h 1021"/>
                  <a:gd name="T2" fmla="*/ 140 w 447"/>
                  <a:gd name="T3" fmla="*/ 481 h 1021"/>
                  <a:gd name="T4" fmla="*/ 124 w 447"/>
                  <a:gd name="T5" fmla="*/ 473 h 1021"/>
                  <a:gd name="T6" fmla="*/ 48 w 447"/>
                  <a:gd name="T7" fmla="*/ 409 h 1021"/>
                  <a:gd name="T8" fmla="*/ 16 w 447"/>
                  <a:gd name="T9" fmla="*/ 305 h 1021"/>
                  <a:gd name="T10" fmla="*/ 16 w 447"/>
                  <a:gd name="T11" fmla="*/ 209 h 1021"/>
                  <a:gd name="T12" fmla="*/ 44 w 447"/>
                  <a:gd name="T13" fmla="*/ 109 h 1021"/>
                  <a:gd name="T14" fmla="*/ 124 w 447"/>
                  <a:gd name="T15" fmla="*/ 37 h 1021"/>
                  <a:gd name="T16" fmla="*/ 252 w 447"/>
                  <a:gd name="T17" fmla="*/ 1 h 1021"/>
                  <a:gd name="T18" fmla="*/ 376 w 447"/>
                  <a:gd name="T19" fmla="*/ 41 h 1021"/>
                  <a:gd name="T20" fmla="*/ 440 w 447"/>
                  <a:gd name="T21" fmla="*/ 141 h 1021"/>
                  <a:gd name="T22" fmla="*/ 416 w 447"/>
                  <a:gd name="T23" fmla="*/ 285 h 1021"/>
                  <a:gd name="T24" fmla="*/ 376 w 447"/>
                  <a:gd name="T25" fmla="*/ 365 h 1021"/>
                  <a:gd name="T26" fmla="*/ 320 w 447"/>
                  <a:gd name="T27" fmla="*/ 489 h 1021"/>
                  <a:gd name="T28" fmla="*/ 344 w 447"/>
                  <a:gd name="T29" fmla="*/ 621 h 1021"/>
                  <a:gd name="T30" fmla="*/ 400 w 447"/>
                  <a:gd name="T31" fmla="*/ 717 h 1021"/>
                  <a:gd name="T32" fmla="*/ 436 w 447"/>
                  <a:gd name="T33" fmla="*/ 849 h 1021"/>
                  <a:gd name="T34" fmla="*/ 392 w 447"/>
                  <a:gd name="T35" fmla="*/ 953 h 1021"/>
                  <a:gd name="T36" fmla="*/ 252 w 447"/>
                  <a:gd name="T37" fmla="*/ 1017 h 1021"/>
                  <a:gd name="T38" fmla="*/ 112 w 447"/>
                  <a:gd name="T39" fmla="*/ 977 h 1021"/>
                  <a:gd name="T40" fmla="*/ 60 w 447"/>
                  <a:gd name="T41" fmla="*/ 925 h 1021"/>
                  <a:gd name="T42" fmla="*/ 8 w 447"/>
                  <a:gd name="T43" fmla="*/ 829 h 1021"/>
                  <a:gd name="T44" fmla="*/ 12 w 447"/>
                  <a:gd name="T45" fmla="*/ 689 h 1021"/>
                  <a:gd name="T46" fmla="*/ 60 w 447"/>
                  <a:gd name="T47" fmla="*/ 577 h 1021"/>
                  <a:gd name="T48" fmla="*/ 152 w 447"/>
                  <a:gd name="T49" fmla="*/ 493 h 102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47" h="1021">
                    <a:moveTo>
                      <a:pt x="152" y="493"/>
                    </a:moveTo>
                    <a:cubicBezTo>
                      <a:pt x="148" y="489"/>
                      <a:pt x="145" y="484"/>
                      <a:pt x="140" y="481"/>
                    </a:cubicBezTo>
                    <a:cubicBezTo>
                      <a:pt x="135" y="478"/>
                      <a:pt x="124" y="473"/>
                      <a:pt x="124" y="473"/>
                    </a:cubicBezTo>
                    <a:lnTo>
                      <a:pt x="48" y="409"/>
                    </a:lnTo>
                    <a:lnTo>
                      <a:pt x="16" y="305"/>
                    </a:lnTo>
                    <a:lnTo>
                      <a:pt x="16" y="209"/>
                    </a:lnTo>
                    <a:lnTo>
                      <a:pt x="44" y="109"/>
                    </a:lnTo>
                    <a:cubicBezTo>
                      <a:pt x="62" y="80"/>
                      <a:pt x="89" y="55"/>
                      <a:pt x="124" y="37"/>
                    </a:cubicBezTo>
                    <a:cubicBezTo>
                      <a:pt x="159" y="19"/>
                      <a:pt x="210" y="0"/>
                      <a:pt x="252" y="1"/>
                    </a:cubicBezTo>
                    <a:cubicBezTo>
                      <a:pt x="294" y="2"/>
                      <a:pt x="345" y="18"/>
                      <a:pt x="376" y="41"/>
                    </a:cubicBezTo>
                    <a:cubicBezTo>
                      <a:pt x="407" y="64"/>
                      <a:pt x="433" y="100"/>
                      <a:pt x="440" y="141"/>
                    </a:cubicBezTo>
                    <a:cubicBezTo>
                      <a:pt x="447" y="182"/>
                      <a:pt x="427" y="248"/>
                      <a:pt x="416" y="285"/>
                    </a:cubicBezTo>
                    <a:cubicBezTo>
                      <a:pt x="405" y="322"/>
                      <a:pt x="392" y="331"/>
                      <a:pt x="376" y="365"/>
                    </a:cubicBezTo>
                    <a:cubicBezTo>
                      <a:pt x="360" y="399"/>
                      <a:pt x="325" y="446"/>
                      <a:pt x="320" y="489"/>
                    </a:cubicBezTo>
                    <a:cubicBezTo>
                      <a:pt x="315" y="532"/>
                      <a:pt x="331" y="583"/>
                      <a:pt x="344" y="621"/>
                    </a:cubicBezTo>
                    <a:cubicBezTo>
                      <a:pt x="357" y="659"/>
                      <a:pt x="385" y="679"/>
                      <a:pt x="400" y="717"/>
                    </a:cubicBezTo>
                    <a:cubicBezTo>
                      <a:pt x="415" y="755"/>
                      <a:pt x="437" y="810"/>
                      <a:pt x="436" y="849"/>
                    </a:cubicBezTo>
                    <a:cubicBezTo>
                      <a:pt x="435" y="888"/>
                      <a:pt x="423" y="925"/>
                      <a:pt x="392" y="953"/>
                    </a:cubicBezTo>
                    <a:cubicBezTo>
                      <a:pt x="361" y="981"/>
                      <a:pt x="299" y="1013"/>
                      <a:pt x="252" y="1017"/>
                    </a:cubicBezTo>
                    <a:cubicBezTo>
                      <a:pt x="205" y="1021"/>
                      <a:pt x="144" y="992"/>
                      <a:pt x="112" y="977"/>
                    </a:cubicBezTo>
                    <a:cubicBezTo>
                      <a:pt x="80" y="962"/>
                      <a:pt x="77" y="950"/>
                      <a:pt x="60" y="925"/>
                    </a:cubicBezTo>
                    <a:cubicBezTo>
                      <a:pt x="43" y="900"/>
                      <a:pt x="16" y="868"/>
                      <a:pt x="8" y="829"/>
                    </a:cubicBezTo>
                    <a:cubicBezTo>
                      <a:pt x="0" y="790"/>
                      <a:pt x="3" y="731"/>
                      <a:pt x="12" y="689"/>
                    </a:cubicBezTo>
                    <a:cubicBezTo>
                      <a:pt x="21" y="647"/>
                      <a:pt x="37" y="610"/>
                      <a:pt x="60" y="577"/>
                    </a:cubicBezTo>
                    <a:cubicBezTo>
                      <a:pt x="83" y="544"/>
                      <a:pt x="133" y="511"/>
                      <a:pt x="152" y="493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F5BB47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20" name="Group 1050"/>
              <p:cNvGrpSpPr>
                <a:grpSpLocks/>
              </p:cNvGrpSpPr>
              <p:nvPr/>
            </p:nvGrpSpPr>
            <p:grpSpPr bwMode="auto">
              <a:xfrm>
                <a:off x="1190" y="1802"/>
                <a:ext cx="156" cy="520"/>
                <a:chOff x="1190" y="1802"/>
                <a:chExt cx="156" cy="520"/>
              </a:xfrm>
            </p:grpSpPr>
            <p:sp>
              <p:nvSpPr>
                <p:cNvPr id="23" name="Freeform 1045"/>
                <p:cNvSpPr>
                  <a:spLocks/>
                </p:cNvSpPr>
                <p:nvPr/>
              </p:nvSpPr>
              <p:spPr bwMode="auto">
                <a:xfrm flipV="1">
                  <a:off x="1190" y="2120"/>
                  <a:ext cx="150" cy="202"/>
                </a:xfrm>
                <a:custGeom>
                  <a:avLst/>
                  <a:gdLst>
                    <a:gd name="T0" fmla="*/ 19 w 150"/>
                    <a:gd name="T1" fmla="*/ 187 h 202"/>
                    <a:gd name="T2" fmla="*/ 13 w 150"/>
                    <a:gd name="T3" fmla="*/ 85 h 202"/>
                    <a:gd name="T4" fmla="*/ 46 w 150"/>
                    <a:gd name="T5" fmla="*/ 13 h 202"/>
                    <a:gd name="T6" fmla="*/ 97 w 150"/>
                    <a:gd name="T7" fmla="*/ 7 h 202"/>
                    <a:gd name="T8" fmla="*/ 142 w 150"/>
                    <a:gd name="T9" fmla="*/ 49 h 202"/>
                    <a:gd name="T10" fmla="*/ 148 w 150"/>
                    <a:gd name="T11" fmla="*/ 121 h 202"/>
                    <a:gd name="T12" fmla="*/ 127 w 150"/>
                    <a:gd name="T13" fmla="*/ 202 h 202"/>
                    <a:gd name="T14" fmla="*/ 19 w 150"/>
                    <a:gd name="T15" fmla="*/ 187 h 20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0" h="202">
                      <a:moveTo>
                        <a:pt x="19" y="187"/>
                      </a:moveTo>
                      <a:cubicBezTo>
                        <a:pt x="0" y="168"/>
                        <a:pt x="8" y="114"/>
                        <a:pt x="13" y="85"/>
                      </a:cubicBezTo>
                      <a:cubicBezTo>
                        <a:pt x="18" y="56"/>
                        <a:pt x="32" y="26"/>
                        <a:pt x="46" y="13"/>
                      </a:cubicBezTo>
                      <a:cubicBezTo>
                        <a:pt x="60" y="0"/>
                        <a:pt x="81" y="1"/>
                        <a:pt x="97" y="7"/>
                      </a:cubicBezTo>
                      <a:cubicBezTo>
                        <a:pt x="113" y="13"/>
                        <a:pt x="134" y="30"/>
                        <a:pt x="142" y="49"/>
                      </a:cubicBezTo>
                      <a:cubicBezTo>
                        <a:pt x="150" y="68"/>
                        <a:pt x="150" y="96"/>
                        <a:pt x="148" y="121"/>
                      </a:cubicBezTo>
                      <a:cubicBezTo>
                        <a:pt x="146" y="146"/>
                        <a:pt x="148" y="191"/>
                        <a:pt x="127" y="202"/>
                      </a:cubicBezTo>
                      <a:lnTo>
                        <a:pt x="19" y="187"/>
                      </a:lnTo>
                      <a:close/>
                    </a:path>
                  </a:pathLst>
                </a:custGeom>
                <a:solidFill>
                  <a:srgbClr val="CC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24" name="Freeform 1044"/>
                <p:cNvSpPr>
                  <a:spLocks/>
                </p:cNvSpPr>
                <p:nvPr/>
              </p:nvSpPr>
              <p:spPr bwMode="auto">
                <a:xfrm>
                  <a:off x="1196" y="1802"/>
                  <a:ext cx="150" cy="202"/>
                </a:xfrm>
                <a:custGeom>
                  <a:avLst/>
                  <a:gdLst>
                    <a:gd name="T0" fmla="*/ 19 w 150"/>
                    <a:gd name="T1" fmla="*/ 187 h 202"/>
                    <a:gd name="T2" fmla="*/ 13 w 150"/>
                    <a:gd name="T3" fmla="*/ 85 h 202"/>
                    <a:gd name="T4" fmla="*/ 46 w 150"/>
                    <a:gd name="T5" fmla="*/ 13 h 202"/>
                    <a:gd name="T6" fmla="*/ 97 w 150"/>
                    <a:gd name="T7" fmla="*/ 7 h 202"/>
                    <a:gd name="T8" fmla="*/ 142 w 150"/>
                    <a:gd name="T9" fmla="*/ 49 h 202"/>
                    <a:gd name="T10" fmla="*/ 148 w 150"/>
                    <a:gd name="T11" fmla="*/ 121 h 202"/>
                    <a:gd name="T12" fmla="*/ 127 w 150"/>
                    <a:gd name="T13" fmla="*/ 202 h 202"/>
                    <a:gd name="T14" fmla="*/ 19 w 150"/>
                    <a:gd name="T15" fmla="*/ 187 h 20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0" h="202">
                      <a:moveTo>
                        <a:pt x="19" y="187"/>
                      </a:moveTo>
                      <a:cubicBezTo>
                        <a:pt x="0" y="168"/>
                        <a:pt x="8" y="114"/>
                        <a:pt x="13" y="85"/>
                      </a:cubicBezTo>
                      <a:cubicBezTo>
                        <a:pt x="18" y="56"/>
                        <a:pt x="32" y="26"/>
                        <a:pt x="46" y="13"/>
                      </a:cubicBezTo>
                      <a:cubicBezTo>
                        <a:pt x="60" y="0"/>
                        <a:pt x="81" y="1"/>
                        <a:pt x="97" y="7"/>
                      </a:cubicBezTo>
                      <a:cubicBezTo>
                        <a:pt x="113" y="13"/>
                        <a:pt x="134" y="30"/>
                        <a:pt x="142" y="49"/>
                      </a:cubicBezTo>
                      <a:cubicBezTo>
                        <a:pt x="150" y="68"/>
                        <a:pt x="150" y="96"/>
                        <a:pt x="148" y="121"/>
                      </a:cubicBezTo>
                      <a:cubicBezTo>
                        <a:pt x="146" y="146"/>
                        <a:pt x="148" y="191"/>
                        <a:pt x="127" y="202"/>
                      </a:cubicBezTo>
                      <a:lnTo>
                        <a:pt x="19" y="187"/>
                      </a:lnTo>
                      <a:close/>
                    </a:path>
                  </a:pathLst>
                </a:custGeom>
                <a:solidFill>
                  <a:srgbClr val="CC33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21" name="Freeform 1053"/>
              <p:cNvSpPr>
                <a:spLocks/>
              </p:cNvSpPr>
              <p:nvPr/>
            </p:nvSpPr>
            <p:spPr bwMode="auto">
              <a:xfrm>
                <a:off x="887" y="1841"/>
                <a:ext cx="163" cy="117"/>
              </a:xfrm>
              <a:custGeom>
                <a:avLst/>
                <a:gdLst>
                  <a:gd name="T0" fmla="*/ 19 w 163"/>
                  <a:gd name="T1" fmla="*/ 101 h 117"/>
                  <a:gd name="T2" fmla="*/ 25 w 163"/>
                  <a:gd name="T3" fmla="*/ 47 h 117"/>
                  <a:gd name="T4" fmla="*/ 55 w 163"/>
                  <a:gd name="T5" fmla="*/ 9 h 117"/>
                  <a:gd name="T6" fmla="*/ 103 w 163"/>
                  <a:gd name="T7" fmla="*/ 5 h 117"/>
                  <a:gd name="T8" fmla="*/ 137 w 163"/>
                  <a:gd name="T9" fmla="*/ 41 h 117"/>
                  <a:gd name="T10" fmla="*/ 143 w 163"/>
                  <a:gd name="T11" fmla="*/ 117 h 117"/>
                  <a:gd name="T12" fmla="*/ 19 w 163"/>
                  <a:gd name="T13" fmla="*/ 101 h 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3" h="117">
                    <a:moveTo>
                      <a:pt x="19" y="101"/>
                    </a:moveTo>
                    <a:cubicBezTo>
                      <a:pt x="0" y="84"/>
                      <a:pt x="21" y="62"/>
                      <a:pt x="25" y="47"/>
                    </a:cubicBezTo>
                    <a:cubicBezTo>
                      <a:pt x="31" y="32"/>
                      <a:pt x="42" y="16"/>
                      <a:pt x="55" y="9"/>
                    </a:cubicBezTo>
                    <a:cubicBezTo>
                      <a:pt x="68" y="2"/>
                      <a:pt x="89" y="0"/>
                      <a:pt x="103" y="5"/>
                    </a:cubicBezTo>
                    <a:cubicBezTo>
                      <a:pt x="117" y="10"/>
                      <a:pt x="130" y="23"/>
                      <a:pt x="137" y="41"/>
                    </a:cubicBezTo>
                    <a:cubicBezTo>
                      <a:pt x="144" y="59"/>
                      <a:pt x="163" y="107"/>
                      <a:pt x="143" y="117"/>
                    </a:cubicBezTo>
                    <a:lnTo>
                      <a:pt x="19" y="101"/>
                    </a:ln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2" name="Freeform 1054"/>
              <p:cNvSpPr>
                <a:spLocks/>
              </p:cNvSpPr>
              <p:nvPr/>
            </p:nvSpPr>
            <p:spPr bwMode="auto">
              <a:xfrm flipV="1">
                <a:off x="883" y="2175"/>
                <a:ext cx="163" cy="117"/>
              </a:xfrm>
              <a:custGeom>
                <a:avLst/>
                <a:gdLst>
                  <a:gd name="T0" fmla="*/ 19 w 163"/>
                  <a:gd name="T1" fmla="*/ 101 h 117"/>
                  <a:gd name="T2" fmla="*/ 25 w 163"/>
                  <a:gd name="T3" fmla="*/ 47 h 117"/>
                  <a:gd name="T4" fmla="*/ 55 w 163"/>
                  <a:gd name="T5" fmla="*/ 9 h 117"/>
                  <a:gd name="T6" fmla="*/ 103 w 163"/>
                  <a:gd name="T7" fmla="*/ 5 h 117"/>
                  <a:gd name="T8" fmla="*/ 137 w 163"/>
                  <a:gd name="T9" fmla="*/ 41 h 117"/>
                  <a:gd name="T10" fmla="*/ 143 w 163"/>
                  <a:gd name="T11" fmla="*/ 117 h 117"/>
                  <a:gd name="T12" fmla="*/ 19 w 163"/>
                  <a:gd name="T13" fmla="*/ 101 h 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3" h="117">
                    <a:moveTo>
                      <a:pt x="19" y="101"/>
                    </a:moveTo>
                    <a:cubicBezTo>
                      <a:pt x="0" y="84"/>
                      <a:pt x="21" y="62"/>
                      <a:pt x="25" y="47"/>
                    </a:cubicBezTo>
                    <a:cubicBezTo>
                      <a:pt x="31" y="32"/>
                      <a:pt x="42" y="16"/>
                      <a:pt x="55" y="9"/>
                    </a:cubicBezTo>
                    <a:cubicBezTo>
                      <a:pt x="68" y="2"/>
                      <a:pt x="89" y="0"/>
                      <a:pt x="103" y="5"/>
                    </a:cubicBezTo>
                    <a:cubicBezTo>
                      <a:pt x="117" y="10"/>
                      <a:pt x="130" y="23"/>
                      <a:pt x="137" y="41"/>
                    </a:cubicBezTo>
                    <a:cubicBezTo>
                      <a:pt x="144" y="59"/>
                      <a:pt x="163" y="107"/>
                      <a:pt x="143" y="117"/>
                    </a:cubicBezTo>
                    <a:lnTo>
                      <a:pt x="19" y="101"/>
                    </a:lnTo>
                    <a:close/>
                  </a:path>
                </a:pathLst>
              </a:custGeom>
              <a:solidFill>
                <a:srgbClr val="CC33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pic>
        <p:nvPicPr>
          <p:cNvPr id="25" name="Picture 1058" descr="de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1456532"/>
            <a:ext cx="16462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1091"/>
          <p:cNvGrpSpPr>
            <a:grpSpLocks/>
          </p:cNvGrpSpPr>
          <p:nvPr/>
        </p:nvGrpSpPr>
        <p:grpSpPr bwMode="auto">
          <a:xfrm>
            <a:off x="7239005" y="3031329"/>
            <a:ext cx="990600" cy="650875"/>
            <a:chOff x="4589" y="2171"/>
            <a:chExt cx="624" cy="410"/>
          </a:xfrm>
        </p:grpSpPr>
        <p:grpSp>
          <p:nvGrpSpPr>
            <p:cNvPr id="27" name="Group 1089"/>
            <p:cNvGrpSpPr>
              <a:grpSpLocks/>
            </p:cNvGrpSpPr>
            <p:nvPr/>
          </p:nvGrpSpPr>
          <p:grpSpPr bwMode="auto">
            <a:xfrm>
              <a:off x="4589" y="2241"/>
              <a:ext cx="412" cy="340"/>
              <a:chOff x="4589" y="2241"/>
              <a:chExt cx="412" cy="340"/>
            </a:xfrm>
          </p:grpSpPr>
          <p:grpSp>
            <p:nvGrpSpPr>
              <p:cNvPr id="29" name="Group 1066"/>
              <p:cNvGrpSpPr>
                <a:grpSpLocks/>
              </p:cNvGrpSpPr>
              <p:nvPr/>
            </p:nvGrpSpPr>
            <p:grpSpPr bwMode="auto">
              <a:xfrm>
                <a:off x="4680" y="2241"/>
                <a:ext cx="267" cy="264"/>
                <a:chOff x="4680" y="1989"/>
                <a:chExt cx="243" cy="182"/>
              </a:xfrm>
            </p:grpSpPr>
            <p:sp>
              <p:nvSpPr>
                <p:cNvPr id="38" name="Line 1061"/>
                <p:cNvSpPr>
                  <a:spLocks noChangeShapeType="1"/>
                </p:cNvSpPr>
                <p:nvPr/>
              </p:nvSpPr>
              <p:spPr bwMode="auto">
                <a:xfrm flipH="1">
                  <a:off x="4680" y="1989"/>
                  <a:ext cx="57" cy="78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9" name="Line 1062"/>
                <p:cNvSpPr>
                  <a:spLocks noChangeShapeType="1"/>
                </p:cNvSpPr>
                <p:nvPr/>
              </p:nvSpPr>
              <p:spPr bwMode="auto">
                <a:xfrm flipH="1">
                  <a:off x="4728" y="2007"/>
                  <a:ext cx="63" cy="84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0" name="Line 1063"/>
                <p:cNvSpPr>
                  <a:spLocks noChangeShapeType="1"/>
                </p:cNvSpPr>
                <p:nvPr/>
              </p:nvSpPr>
              <p:spPr bwMode="auto">
                <a:xfrm flipH="1">
                  <a:off x="4780" y="2039"/>
                  <a:ext cx="63" cy="84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1" name="Line 1064"/>
                <p:cNvSpPr>
                  <a:spLocks noChangeShapeType="1"/>
                </p:cNvSpPr>
                <p:nvPr/>
              </p:nvSpPr>
              <p:spPr bwMode="auto">
                <a:xfrm flipH="1">
                  <a:off x="4832" y="2071"/>
                  <a:ext cx="63" cy="84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42" name="Line 1065"/>
                <p:cNvSpPr>
                  <a:spLocks noChangeShapeType="1"/>
                </p:cNvSpPr>
                <p:nvPr/>
              </p:nvSpPr>
              <p:spPr bwMode="auto">
                <a:xfrm flipH="1">
                  <a:off x="4888" y="2121"/>
                  <a:ext cx="35" cy="50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30" name="Group 1088"/>
              <p:cNvGrpSpPr>
                <a:grpSpLocks/>
              </p:cNvGrpSpPr>
              <p:nvPr/>
            </p:nvGrpSpPr>
            <p:grpSpPr bwMode="auto">
              <a:xfrm>
                <a:off x="4589" y="2280"/>
                <a:ext cx="412" cy="301"/>
                <a:chOff x="4589" y="2280"/>
                <a:chExt cx="412" cy="301"/>
              </a:xfrm>
            </p:grpSpPr>
            <p:sp>
              <p:nvSpPr>
                <p:cNvPr id="31" name="Oval 1060"/>
                <p:cNvSpPr>
                  <a:spLocks noChangeArrowheads="1"/>
                </p:cNvSpPr>
                <p:nvPr/>
              </p:nvSpPr>
              <p:spPr bwMode="auto">
                <a:xfrm rot="1910901">
                  <a:off x="4589" y="2280"/>
                  <a:ext cx="412" cy="264"/>
                </a:xfrm>
                <a:prstGeom prst="ellipse">
                  <a:avLst/>
                </a:prstGeom>
                <a:noFill/>
                <a:ln w="38100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2" name="Group 1067"/>
                <p:cNvGrpSpPr>
                  <a:grpSpLocks/>
                </p:cNvGrpSpPr>
                <p:nvPr/>
              </p:nvGrpSpPr>
              <p:grpSpPr bwMode="auto">
                <a:xfrm flipH="1" flipV="1">
                  <a:off x="4646" y="2317"/>
                  <a:ext cx="267" cy="264"/>
                  <a:chOff x="4680" y="1989"/>
                  <a:chExt cx="243" cy="182"/>
                </a:xfrm>
              </p:grpSpPr>
              <p:sp>
                <p:nvSpPr>
                  <p:cNvPr id="33" name="Line 106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80" y="1989"/>
                    <a:ext cx="57" cy="78"/>
                  </a:xfrm>
                  <a:prstGeom prst="line">
                    <a:avLst/>
                  </a:prstGeom>
                  <a:noFill/>
                  <a:ln w="28575">
                    <a:solidFill>
                      <a:schemeClr val="hlink"/>
                    </a:solidFill>
                    <a:round/>
                    <a:headEnd/>
                    <a:tailEnd type="triangl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4" name="Line 106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28" y="2007"/>
                    <a:ext cx="63" cy="84"/>
                  </a:xfrm>
                  <a:prstGeom prst="line">
                    <a:avLst/>
                  </a:prstGeom>
                  <a:noFill/>
                  <a:ln w="28575">
                    <a:solidFill>
                      <a:schemeClr val="hlink"/>
                    </a:solidFill>
                    <a:round/>
                    <a:headEnd/>
                    <a:tailEnd type="triangl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5" name="Line 107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80" y="2039"/>
                    <a:ext cx="63" cy="84"/>
                  </a:xfrm>
                  <a:prstGeom prst="line">
                    <a:avLst/>
                  </a:prstGeom>
                  <a:noFill/>
                  <a:ln w="28575">
                    <a:solidFill>
                      <a:schemeClr val="hlink"/>
                    </a:solidFill>
                    <a:round/>
                    <a:headEnd/>
                    <a:tailEnd type="triangl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6" name="Line 10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32" y="2071"/>
                    <a:ext cx="63" cy="84"/>
                  </a:xfrm>
                  <a:prstGeom prst="line">
                    <a:avLst/>
                  </a:prstGeom>
                  <a:noFill/>
                  <a:ln w="28575">
                    <a:solidFill>
                      <a:schemeClr val="hlink"/>
                    </a:solidFill>
                    <a:round/>
                    <a:headEnd/>
                    <a:tailEnd type="triangl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37" name="Line 107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888" y="2121"/>
                    <a:ext cx="35" cy="50"/>
                  </a:xfrm>
                  <a:prstGeom prst="line">
                    <a:avLst/>
                  </a:prstGeom>
                  <a:noFill/>
                  <a:ln w="28575">
                    <a:solidFill>
                      <a:schemeClr val="hlink"/>
                    </a:solidFill>
                    <a:round/>
                    <a:headEnd/>
                    <a:tailEnd type="triangl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28" name="Text Box 1073"/>
            <p:cNvSpPr txBox="1">
              <a:spLocks noChangeArrowheads="1"/>
            </p:cNvSpPr>
            <p:nvPr/>
          </p:nvSpPr>
          <p:spPr bwMode="auto">
            <a:xfrm>
              <a:off x="4799" y="2171"/>
              <a:ext cx="41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>
                  <a:solidFill>
                    <a:schemeClr val="hlink"/>
                  </a:solidFill>
                  <a:latin typeface="+mn-lt"/>
                </a:rPr>
                <a:t>contact</a:t>
              </a:r>
            </a:p>
          </p:txBody>
        </p:sp>
      </p:grpSp>
      <p:grpSp>
        <p:nvGrpSpPr>
          <p:cNvPr id="43" name="Group 1090"/>
          <p:cNvGrpSpPr>
            <a:grpSpLocks/>
          </p:cNvGrpSpPr>
          <p:nvPr/>
        </p:nvGrpSpPr>
        <p:grpSpPr bwMode="auto">
          <a:xfrm>
            <a:off x="6923098" y="2124869"/>
            <a:ext cx="2243141" cy="1749425"/>
            <a:chOff x="4390" y="1600"/>
            <a:chExt cx="1413" cy="1102"/>
          </a:xfrm>
        </p:grpSpPr>
        <p:sp>
          <p:nvSpPr>
            <p:cNvPr id="44" name="Text Box 1075"/>
            <p:cNvSpPr txBox="1">
              <a:spLocks noChangeArrowheads="1"/>
            </p:cNvSpPr>
            <p:nvPr/>
          </p:nvSpPr>
          <p:spPr bwMode="auto">
            <a:xfrm>
              <a:off x="4390" y="1600"/>
              <a:ext cx="141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GB" sz="1800" dirty="0" smtClean="0">
                  <a:latin typeface="+mn-lt"/>
                </a:rPr>
                <a:t>Residual</a:t>
              </a:r>
              <a:endParaRPr lang="en-GB" sz="1800" dirty="0">
                <a:latin typeface="+mn-lt"/>
              </a:endParaRPr>
            </a:p>
            <a:p>
              <a:pPr algn="ctr"/>
              <a:r>
                <a:rPr lang="en-GB" sz="1800" dirty="0">
                  <a:latin typeface="+mn-lt"/>
                </a:rPr>
                <a:t>mode </a:t>
              </a:r>
              <a:r>
                <a:rPr lang="en-GB" sz="1800" dirty="0" smtClean="0">
                  <a:latin typeface="+mn-lt"/>
                </a:rPr>
                <a:t>II displacement</a:t>
              </a:r>
              <a:endParaRPr lang="en-GB" sz="1800" dirty="0">
                <a:latin typeface="+mn-lt"/>
              </a:endParaRPr>
            </a:p>
          </p:txBody>
        </p:sp>
        <p:sp>
          <p:nvSpPr>
            <p:cNvPr id="45" name="Line 1074"/>
            <p:cNvSpPr>
              <a:spLocks noChangeShapeType="1"/>
            </p:cNvSpPr>
            <p:nvPr/>
          </p:nvSpPr>
          <p:spPr bwMode="auto">
            <a:xfrm flipH="1">
              <a:off x="4532" y="2120"/>
              <a:ext cx="634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" name="Line 1077"/>
            <p:cNvSpPr>
              <a:spLocks noChangeShapeType="1"/>
            </p:cNvSpPr>
            <p:nvPr/>
          </p:nvSpPr>
          <p:spPr bwMode="auto">
            <a:xfrm flipV="1">
              <a:off x="4553" y="2699"/>
              <a:ext cx="538" cy="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47" name="Group 1081"/>
          <p:cNvGrpSpPr>
            <a:grpSpLocks/>
          </p:cNvGrpSpPr>
          <p:nvPr/>
        </p:nvGrpSpPr>
        <p:grpSpPr bwMode="auto">
          <a:xfrm>
            <a:off x="561976" y="4199733"/>
            <a:ext cx="2227266" cy="1633538"/>
            <a:chOff x="383" y="2535"/>
            <a:chExt cx="1403" cy="1029"/>
          </a:xfrm>
        </p:grpSpPr>
        <p:sp>
          <p:nvSpPr>
            <p:cNvPr id="48" name="AutoShape 1057"/>
            <p:cNvSpPr>
              <a:spLocks noChangeArrowheads="1"/>
            </p:cNvSpPr>
            <p:nvPr/>
          </p:nvSpPr>
          <p:spPr bwMode="auto">
            <a:xfrm rot="5400000">
              <a:off x="717" y="2662"/>
              <a:ext cx="572" cy="318"/>
            </a:xfrm>
            <a:prstGeom prst="rightArrow">
              <a:avLst>
                <a:gd name="adj1" fmla="val 55352"/>
                <a:gd name="adj2" fmla="val 67927"/>
              </a:avLst>
            </a:prstGeom>
            <a:solidFill>
              <a:srgbClr val="F5BB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" name="Text Box 1078"/>
            <p:cNvSpPr txBox="1">
              <a:spLocks noChangeArrowheads="1"/>
            </p:cNvSpPr>
            <p:nvPr/>
          </p:nvSpPr>
          <p:spPr bwMode="auto">
            <a:xfrm>
              <a:off x="383" y="3157"/>
              <a:ext cx="140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GB" sz="1800" dirty="0" smtClean="0">
                  <a:latin typeface="+mn-lt"/>
                </a:rPr>
                <a:t>Plasticity induc</a:t>
              </a:r>
              <a:r>
                <a:rPr lang="en-GB" sz="1800" dirty="0">
                  <a:latin typeface="+mn-lt"/>
                </a:rPr>
                <a:t>e</a:t>
              </a:r>
              <a:r>
                <a:rPr lang="en-GB" sz="1800" dirty="0" smtClean="0">
                  <a:latin typeface="+mn-lt"/>
                </a:rPr>
                <a:t>d closure</a:t>
              </a:r>
              <a:endParaRPr lang="en-GB" sz="1800" dirty="0">
                <a:latin typeface="+mn-lt"/>
              </a:endParaRPr>
            </a:p>
          </p:txBody>
        </p:sp>
      </p:grpSp>
      <p:sp>
        <p:nvSpPr>
          <p:cNvPr id="50" name="Text Box 1079"/>
          <p:cNvSpPr txBox="1">
            <a:spLocks noChangeArrowheads="1"/>
          </p:cNvSpPr>
          <p:nvPr/>
        </p:nvSpPr>
        <p:spPr bwMode="auto">
          <a:xfrm>
            <a:off x="3055938" y="3284836"/>
            <a:ext cx="257016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GB" sz="1800" dirty="0" smtClean="0">
                <a:latin typeface="+mn-lt"/>
              </a:rPr>
              <a:t>Formation of a thick oxide layer </a:t>
            </a:r>
            <a:r>
              <a:rPr lang="en-GB" sz="1800" dirty="0" smtClean="0">
                <a:latin typeface="+mn-lt"/>
                <a:sym typeface="Symbol" pitchFamily="18" charset="2"/>
              </a:rPr>
              <a:t> “wedge” effect”</a:t>
            </a:r>
            <a:endParaRPr lang="en-GB" sz="1800" dirty="0">
              <a:latin typeface="+mn-lt"/>
            </a:endParaRPr>
          </a:p>
        </p:txBody>
      </p:sp>
      <p:grpSp>
        <p:nvGrpSpPr>
          <p:cNvPr id="51" name="Group 1082"/>
          <p:cNvGrpSpPr>
            <a:grpSpLocks/>
          </p:cNvGrpSpPr>
          <p:nvPr/>
        </p:nvGrpSpPr>
        <p:grpSpPr bwMode="auto">
          <a:xfrm>
            <a:off x="3238501" y="4199733"/>
            <a:ext cx="1757366" cy="1633538"/>
            <a:chOff x="383" y="2535"/>
            <a:chExt cx="1107" cy="1029"/>
          </a:xfrm>
        </p:grpSpPr>
        <p:sp>
          <p:nvSpPr>
            <p:cNvPr id="52" name="AutoShape 1083"/>
            <p:cNvSpPr>
              <a:spLocks noChangeArrowheads="1"/>
            </p:cNvSpPr>
            <p:nvPr/>
          </p:nvSpPr>
          <p:spPr bwMode="auto">
            <a:xfrm rot="5400000">
              <a:off x="717" y="2662"/>
              <a:ext cx="572" cy="318"/>
            </a:xfrm>
            <a:prstGeom prst="rightArrow">
              <a:avLst>
                <a:gd name="adj1" fmla="val 55352"/>
                <a:gd name="adj2" fmla="val 67927"/>
              </a:avLst>
            </a:prstGeom>
            <a:solidFill>
              <a:srgbClr val="F5BB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Text Box 1084"/>
            <p:cNvSpPr txBox="1">
              <a:spLocks noChangeArrowheads="1"/>
            </p:cNvSpPr>
            <p:nvPr/>
          </p:nvSpPr>
          <p:spPr bwMode="auto">
            <a:xfrm>
              <a:off x="383" y="3157"/>
              <a:ext cx="110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GB" sz="1800" dirty="0" smtClean="0">
                  <a:latin typeface="+mn-lt"/>
                </a:rPr>
                <a:t>Oxide induced closure</a:t>
              </a:r>
              <a:endParaRPr lang="en-GB" sz="1800" dirty="0">
                <a:latin typeface="+mn-lt"/>
              </a:endParaRPr>
            </a:p>
          </p:txBody>
        </p:sp>
      </p:grpSp>
      <p:grpSp>
        <p:nvGrpSpPr>
          <p:cNvPr id="54" name="Group 1085"/>
          <p:cNvGrpSpPr>
            <a:grpSpLocks/>
          </p:cNvGrpSpPr>
          <p:nvPr/>
        </p:nvGrpSpPr>
        <p:grpSpPr bwMode="auto">
          <a:xfrm>
            <a:off x="6902450" y="4180683"/>
            <a:ext cx="1749427" cy="1633538"/>
            <a:chOff x="429" y="2535"/>
            <a:chExt cx="1102" cy="1029"/>
          </a:xfrm>
        </p:grpSpPr>
        <p:sp>
          <p:nvSpPr>
            <p:cNvPr id="55" name="AutoShape 1086"/>
            <p:cNvSpPr>
              <a:spLocks noChangeArrowheads="1"/>
            </p:cNvSpPr>
            <p:nvPr/>
          </p:nvSpPr>
          <p:spPr bwMode="auto">
            <a:xfrm rot="5400000">
              <a:off x="717" y="2662"/>
              <a:ext cx="572" cy="318"/>
            </a:xfrm>
            <a:prstGeom prst="rightArrow">
              <a:avLst>
                <a:gd name="adj1" fmla="val 55352"/>
                <a:gd name="adj2" fmla="val 67927"/>
              </a:avLst>
            </a:prstGeom>
            <a:solidFill>
              <a:srgbClr val="F5BB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6" name="Text Box 1087"/>
            <p:cNvSpPr txBox="1">
              <a:spLocks noChangeArrowheads="1"/>
            </p:cNvSpPr>
            <p:nvPr/>
          </p:nvSpPr>
          <p:spPr bwMode="auto">
            <a:xfrm>
              <a:off x="429" y="3157"/>
              <a:ext cx="110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pPr algn="ctr"/>
              <a:r>
                <a:rPr lang="en-GB" sz="1800" dirty="0" smtClean="0">
                  <a:latin typeface="+mn-lt"/>
                </a:rPr>
                <a:t>Roughness induced </a:t>
              </a:r>
              <a:r>
                <a:rPr lang="en-GB" sz="1800" dirty="0">
                  <a:latin typeface="+mn-lt"/>
                </a:rPr>
                <a:t>closure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35142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utoUpdateAnimBg="0"/>
      <p:bldP spid="5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795"/>
            <a:ext cx="8229600" cy="1143000"/>
          </a:xfrm>
        </p:spPr>
        <p:txBody>
          <a:bodyPr/>
          <a:lstStyle/>
          <a:p>
            <a:r>
              <a:rPr lang="fr-FR" dirty="0" err="1" smtClean="0"/>
              <a:t>Opening</a:t>
            </a:r>
            <a:r>
              <a:rPr lang="fr-FR" dirty="0" smtClean="0"/>
              <a:t> modes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1524000" y="5364162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+mn-lt"/>
              </a:rPr>
              <a:t>Opening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670300" y="538022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+mn-lt"/>
              </a:rPr>
              <a:t>In-plane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n-lt"/>
              </a:rPr>
              <a:t>shearing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782863" y="5380220"/>
            <a:ext cx="273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+mn-lt"/>
              </a:rPr>
              <a:t>Out-of-plane </a:t>
            </a:r>
            <a:r>
              <a:rPr lang="fr-FR" dirty="0" err="1" smtClean="0">
                <a:solidFill>
                  <a:schemeClr val="tx1"/>
                </a:solidFill>
                <a:latin typeface="+mn-lt"/>
              </a:rPr>
              <a:t>shearing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2876983" y="2098675"/>
            <a:ext cx="349250" cy="1435100"/>
          </a:xfrm>
          <a:custGeom>
            <a:avLst/>
            <a:gdLst>
              <a:gd name="T0" fmla="*/ 220 w 220"/>
              <a:gd name="T1" fmla="*/ 0 h 904"/>
              <a:gd name="T2" fmla="*/ 196 w 220"/>
              <a:gd name="T3" fmla="*/ 732 h 904"/>
              <a:gd name="T4" fmla="*/ 0 w 220"/>
              <a:gd name="T5" fmla="*/ 904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" h="904">
                <a:moveTo>
                  <a:pt x="220" y="0"/>
                </a:moveTo>
                <a:lnTo>
                  <a:pt x="196" y="732"/>
                </a:lnTo>
                <a:lnTo>
                  <a:pt x="0" y="904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2146733" y="3260725"/>
            <a:ext cx="1054100" cy="323850"/>
          </a:xfrm>
          <a:custGeom>
            <a:avLst/>
            <a:gdLst>
              <a:gd name="T0" fmla="*/ 0 w 664"/>
              <a:gd name="T1" fmla="*/ 204 h 204"/>
              <a:gd name="T2" fmla="*/ 224 w 664"/>
              <a:gd name="T3" fmla="*/ 24 h 204"/>
              <a:gd name="T4" fmla="*/ 664 w 664"/>
              <a:gd name="T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4" h="204">
                <a:moveTo>
                  <a:pt x="0" y="204"/>
                </a:moveTo>
                <a:lnTo>
                  <a:pt x="224" y="24"/>
                </a:lnTo>
                <a:lnTo>
                  <a:pt x="664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2502333" y="3292475"/>
            <a:ext cx="584200" cy="6350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2853171" y="3355975"/>
            <a:ext cx="347662" cy="1485900"/>
          </a:xfrm>
          <a:custGeom>
            <a:avLst/>
            <a:gdLst>
              <a:gd name="T0" fmla="*/ 15 w 219"/>
              <a:gd name="T1" fmla="*/ 207 h 936"/>
              <a:gd name="T2" fmla="*/ 219 w 219"/>
              <a:gd name="T3" fmla="*/ 0 h 936"/>
              <a:gd name="T4" fmla="*/ 201 w 219"/>
              <a:gd name="T5" fmla="*/ 756 h 936"/>
              <a:gd name="T6" fmla="*/ 0 w 219"/>
              <a:gd name="T7" fmla="*/ 936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9" h="936">
                <a:moveTo>
                  <a:pt x="15" y="207"/>
                </a:moveTo>
                <a:lnTo>
                  <a:pt x="219" y="0"/>
                </a:lnTo>
                <a:lnTo>
                  <a:pt x="201" y="756"/>
                </a:lnTo>
                <a:lnTo>
                  <a:pt x="0" y="936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1321233" y="2060575"/>
            <a:ext cx="1898650" cy="2790825"/>
            <a:chOff x="584" y="1296"/>
            <a:chExt cx="1196" cy="1758"/>
          </a:xfrm>
        </p:grpSpPr>
        <p:grpSp>
          <p:nvGrpSpPr>
            <p:cNvPr id="14" name="Group 20"/>
            <p:cNvGrpSpPr>
              <a:grpSpLocks/>
            </p:cNvGrpSpPr>
            <p:nvPr/>
          </p:nvGrpSpPr>
          <p:grpSpPr bwMode="auto">
            <a:xfrm>
              <a:off x="584" y="1296"/>
              <a:ext cx="1196" cy="1758"/>
              <a:chOff x="584" y="1296"/>
              <a:chExt cx="1196" cy="1758"/>
            </a:xfrm>
          </p:grpSpPr>
          <p:sp>
            <p:nvSpPr>
              <p:cNvPr id="19" name="Freeform 16" descr="Diagonales vers le haut (noir/blanc)"/>
              <p:cNvSpPr>
                <a:spLocks/>
              </p:cNvSpPr>
              <p:nvPr/>
            </p:nvSpPr>
            <p:spPr bwMode="auto">
              <a:xfrm>
                <a:off x="1133" y="2105"/>
                <a:ext cx="630" cy="207"/>
              </a:xfrm>
              <a:custGeom>
                <a:avLst/>
                <a:gdLst>
                  <a:gd name="T0" fmla="*/ 0 w 630"/>
                  <a:gd name="T1" fmla="*/ 154 h 207"/>
                  <a:gd name="T2" fmla="*/ 72 w 630"/>
                  <a:gd name="T3" fmla="*/ 165 h 207"/>
                  <a:gd name="T4" fmla="*/ 145 w 630"/>
                  <a:gd name="T5" fmla="*/ 175 h 207"/>
                  <a:gd name="T6" fmla="*/ 214 w 630"/>
                  <a:gd name="T7" fmla="*/ 181 h 207"/>
                  <a:gd name="T8" fmla="*/ 271 w 630"/>
                  <a:gd name="T9" fmla="*/ 187 h 207"/>
                  <a:gd name="T10" fmla="*/ 345 w 630"/>
                  <a:gd name="T11" fmla="*/ 199 h 207"/>
                  <a:gd name="T12" fmla="*/ 388 w 630"/>
                  <a:gd name="T13" fmla="*/ 207 h 207"/>
                  <a:gd name="T14" fmla="*/ 424 w 630"/>
                  <a:gd name="T15" fmla="*/ 207 h 207"/>
                  <a:gd name="T16" fmla="*/ 630 w 630"/>
                  <a:gd name="T17" fmla="*/ 10 h 207"/>
                  <a:gd name="T18" fmla="*/ 561 w 630"/>
                  <a:gd name="T19" fmla="*/ 0 h 207"/>
                  <a:gd name="T20" fmla="*/ 429 w 630"/>
                  <a:gd name="T21" fmla="*/ 118 h 207"/>
                  <a:gd name="T22" fmla="*/ 0 w 630"/>
                  <a:gd name="T23" fmla="*/ 15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0" h="207">
                    <a:moveTo>
                      <a:pt x="0" y="154"/>
                    </a:moveTo>
                    <a:lnTo>
                      <a:pt x="72" y="165"/>
                    </a:lnTo>
                    <a:lnTo>
                      <a:pt x="145" y="175"/>
                    </a:lnTo>
                    <a:lnTo>
                      <a:pt x="214" y="181"/>
                    </a:lnTo>
                    <a:lnTo>
                      <a:pt x="271" y="187"/>
                    </a:lnTo>
                    <a:lnTo>
                      <a:pt x="345" y="199"/>
                    </a:lnTo>
                    <a:cubicBezTo>
                      <a:pt x="365" y="201"/>
                      <a:pt x="375" y="206"/>
                      <a:pt x="388" y="207"/>
                    </a:cubicBezTo>
                    <a:lnTo>
                      <a:pt x="424" y="207"/>
                    </a:lnTo>
                    <a:lnTo>
                      <a:pt x="630" y="10"/>
                    </a:lnTo>
                    <a:lnTo>
                      <a:pt x="561" y="0"/>
                    </a:lnTo>
                    <a:lnTo>
                      <a:pt x="429" y="118"/>
                    </a:lnTo>
                    <a:lnTo>
                      <a:pt x="0" y="154"/>
                    </a:lnTo>
                    <a:close/>
                  </a:path>
                </a:pathLst>
              </a:custGeom>
              <a:pattFill prst="dkUpDiag">
                <a:fgClr>
                  <a:srgbClr val="808080"/>
                </a:fgClr>
                <a:bgClr>
                  <a:srgbClr val="FFFFFF"/>
                </a:bgClr>
              </a:patt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584" y="1470"/>
                <a:ext cx="985" cy="1584"/>
              </a:xfrm>
              <a:custGeom>
                <a:avLst/>
                <a:gdLst>
                  <a:gd name="T0" fmla="*/ 13 w 985"/>
                  <a:gd name="T1" fmla="*/ 0 h 1584"/>
                  <a:gd name="T2" fmla="*/ 985 w 985"/>
                  <a:gd name="T3" fmla="*/ 18 h 1584"/>
                  <a:gd name="T4" fmla="*/ 979 w 985"/>
                  <a:gd name="T5" fmla="*/ 750 h 1584"/>
                  <a:gd name="T6" fmla="*/ 516 w 985"/>
                  <a:gd name="T7" fmla="*/ 786 h 1584"/>
                  <a:gd name="T8" fmla="*/ 976 w 985"/>
                  <a:gd name="T9" fmla="*/ 842 h 1584"/>
                  <a:gd name="T10" fmla="*/ 970 w 985"/>
                  <a:gd name="T11" fmla="*/ 1584 h 1584"/>
                  <a:gd name="T12" fmla="*/ 0 w 985"/>
                  <a:gd name="T13" fmla="*/ 1566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5" h="1584">
                    <a:moveTo>
                      <a:pt x="13" y="0"/>
                    </a:moveTo>
                    <a:lnTo>
                      <a:pt x="985" y="18"/>
                    </a:lnTo>
                    <a:lnTo>
                      <a:pt x="979" y="750"/>
                    </a:lnTo>
                    <a:lnTo>
                      <a:pt x="516" y="786"/>
                    </a:lnTo>
                    <a:lnTo>
                      <a:pt x="976" y="842"/>
                    </a:lnTo>
                    <a:lnTo>
                      <a:pt x="970" y="1584"/>
                    </a:lnTo>
                    <a:lnTo>
                      <a:pt x="0" y="1566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Line 6"/>
              <p:cNvSpPr>
                <a:spLocks noChangeShapeType="1"/>
              </p:cNvSpPr>
              <p:nvPr/>
            </p:nvSpPr>
            <p:spPr bwMode="auto">
              <a:xfrm flipH="1">
                <a:off x="584" y="1472"/>
                <a:ext cx="16" cy="15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804" y="1296"/>
                <a:ext cx="976" cy="192"/>
              </a:xfrm>
              <a:custGeom>
                <a:avLst/>
                <a:gdLst>
                  <a:gd name="T0" fmla="*/ 0 w 976"/>
                  <a:gd name="T1" fmla="*/ 0 h 192"/>
                  <a:gd name="T2" fmla="*/ 976 w 976"/>
                  <a:gd name="T3" fmla="*/ 24 h 192"/>
                  <a:gd name="T4" fmla="*/ 772 w 976"/>
                  <a:gd name="T5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6" h="192">
                    <a:moveTo>
                      <a:pt x="0" y="0"/>
                    </a:moveTo>
                    <a:lnTo>
                      <a:pt x="976" y="24"/>
                    </a:lnTo>
                    <a:lnTo>
                      <a:pt x="772" y="192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771" y="1299"/>
                <a:ext cx="27" cy="1542"/>
              </a:xfrm>
              <a:custGeom>
                <a:avLst/>
                <a:gdLst>
                  <a:gd name="T0" fmla="*/ 27 w 27"/>
                  <a:gd name="T1" fmla="*/ 0 h 1542"/>
                  <a:gd name="T2" fmla="*/ 0 w 27"/>
                  <a:gd name="T3" fmla="*/ 1542 h 1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7" h="1542">
                    <a:moveTo>
                      <a:pt x="27" y="0"/>
                    </a:moveTo>
                    <a:lnTo>
                      <a:pt x="0" y="1542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 flipV="1">
                <a:off x="1668" y="1772"/>
                <a:ext cx="0" cy="2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>
                <a:off x="1668" y="2264"/>
                <a:ext cx="0" cy="2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 flipV="1">
                <a:off x="594" y="1299"/>
                <a:ext cx="204" cy="174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24"/>
            <p:cNvGrpSpPr>
              <a:grpSpLocks/>
            </p:cNvGrpSpPr>
            <p:nvPr/>
          </p:nvGrpSpPr>
          <p:grpSpPr bwMode="auto">
            <a:xfrm>
              <a:off x="584" y="1324"/>
              <a:ext cx="1192" cy="1720"/>
              <a:chOff x="584" y="1324"/>
              <a:chExt cx="1192" cy="1720"/>
            </a:xfrm>
          </p:grpSpPr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584" y="2848"/>
                <a:ext cx="1160" cy="196"/>
              </a:xfrm>
              <a:custGeom>
                <a:avLst/>
                <a:gdLst>
                  <a:gd name="T0" fmla="*/ 0 w 1160"/>
                  <a:gd name="T1" fmla="*/ 196 h 196"/>
                  <a:gd name="T2" fmla="*/ 188 w 1160"/>
                  <a:gd name="T3" fmla="*/ 0 h 196"/>
                  <a:gd name="T4" fmla="*/ 1160 w 1160"/>
                  <a:gd name="T5" fmla="*/ 2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0" h="196">
                    <a:moveTo>
                      <a:pt x="0" y="196"/>
                    </a:moveTo>
                    <a:lnTo>
                      <a:pt x="188" y="0"/>
                    </a:lnTo>
                    <a:lnTo>
                      <a:pt x="1160" y="20"/>
                    </a:ln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Freeform 21"/>
              <p:cNvSpPr>
                <a:spLocks/>
              </p:cNvSpPr>
              <p:nvPr/>
            </p:nvSpPr>
            <p:spPr bwMode="auto">
              <a:xfrm>
                <a:off x="1564" y="1324"/>
                <a:ext cx="212" cy="896"/>
              </a:xfrm>
              <a:custGeom>
                <a:avLst/>
                <a:gdLst>
                  <a:gd name="T0" fmla="*/ 212 w 212"/>
                  <a:gd name="T1" fmla="*/ 0 h 896"/>
                  <a:gd name="T2" fmla="*/ 196 w 212"/>
                  <a:gd name="T3" fmla="*/ 724 h 896"/>
                  <a:gd name="T4" fmla="*/ 0 w 212"/>
                  <a:gd name="T5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2" h="896">
                    <a:moveTo>
                      <a:pt x="212" y="0"/>
                    </a:moveTo>
                    <a:lnTo>
                      <a:pt x="196" y="724"/>
                    </a:lnTo>
                    <a:lnTo>
                      <a:pt x="0" y="896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1556" y="2116"/>
                <a:ext cx="208" cy="928"/>
              </a:xfrm>
              <a:custGeom>
                <a:avLst/>
                <a:gdLst>
                  <a:gd name="T0" fmla="*/ 0 w 208"/>
                  <a:gd name="T1" fmla="*/ 196 h 928"/>
                  <a:gd name="T2" fmla="*/ 208 w 208"/>
                  <a:gd name="T3" fmla="*/ 0 h 928"/>
                  <a:gd name="T4" fmla="*/ 188 w 208"/>
                  <a:gd name="T5" fmla="*/ 752 h 928"/>
                  <a:gd name="T6" fmla="*/ 0 w 208"/>
                  <a:gd name="T7" fmla="*/ 928 h 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928">
                    <a:moveTo>
                      <a:pt x="0" y="196"/>
                    </a:moveTo>
                    <a:lnTo>
                      <a:pt x="208" y="0"/>
                    </a:lnTo>
                    <a:lnTo>
                      <a:pt x="188" y="752"/>
                    </a:lnTo>
                    <a:lnTo>
                      <a:pt x="0" y="928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7" name="Line 34"/>
          <p:cNvSpPr>
            <a:spLocks noChangeShapeType="1"/>
          </p:cNvSpPr>
          <p:nvPr/>
        </p:nvSpPr>
        <p:spPr bwMode="auto">
          <a:xfrm flipH="1">
            <a:off x="4958196" y="3597275"/>
            <a:ext cx="261937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8" name="Line 40"/>
          <p:cNvSpPr>
            <a:spLocks noChangeShapeType="1"/>
          </p:cNvSpPr>
          <p:nvPr/>
        </p:nvSpPr>
        <p:spPr bwMode="auto">
          <a:xfrm flipH="1">
            <a:off x="5088371" y="3722688"/>
            <a:ext cx="223837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9" name="Freeform 41"/>
          <p:cNvSpPr>
            <a:spLocks/>
          </p:cNvSpPr>
          <p:nvPr/>
        </p:nvSpPr>
        <p:spPr bwMode="auto">
          <a:xfrm>
            <a:off x="4594658" y="3340100"/>
            <a:ext cx="949325" cy="301625"/>
          </a:xfrm>
          <a:custGeom>
            <a:avLst/>
            <a:gdLst>
              <a:gd name="T0" fmla="*/ 0 w 598"/>
              <a:gd name="T1" fmla="*/ 190 h 190"/>
              <a:gd name="T2" fmla="*/ 208 w 598"/>
              <a:gd name="T3" fmla="*/ 0 h 190"/>
              <a:gd name="T4" fmla="*/ 598 w 598"/>
              <a:gd name="T5" fmla="*/ 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8" h="190">
                <a:moveTo>
                  <a:pt x="0" y="190"/>
                </a:moveTo>
                <a:lnTo>
                  <a:pt x="208" y="0"/>
                </a:lnTo>
                <a:lnTo>
                  <a:pt x="598" y="6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0" name="Freeform 42" descr="Diagonales vers le bas (noir/blanc)"/>
          <p:cNvSpPr>
            <a:spLocks/>
          </p:cNvSpPr>
          <p:nvPr/>
        </p:nvSpPr>
        <p:spPr bwMode="auto">
          <a:xfrm>
            <a:off x="5245533" y="3346450"/>
            <a:ext cx="450850" cy="288925"/>
          </a:xfrm>
          <a:custGeom>
            <a:avLst/>
            <a:gdLst>
              <a:gd name="T0" fmla="*/ 0 w 284"/>
              <a:gd name="T1" fmla="*/ 182 h 182"/>
              <a:gd name="T2" fmla="*/ 190 w 284"/>
              <a:gd name="T3" fmla="*/ 0 h 182"/>
              <a:gd name="T4" fmla="*/ 284 w 284"/>
              <a:gd name="T5" fmla="*/ 4 h 182"/>
              <a:gd name="T6" fmla="*/ 88 w 284"/>
              <a:gd name="T7" fmla="*/ 182 h 182"/>
              <a:gd name="T8" fmla="*/ 0 w 284"/>
              <a:gd name="T9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" h="182">
                <a:moveTo>
                  <a:pt x="0" y="182"/>
                </a:moveTo>
                <a:lnTo>
                  <a:pt x="190" y="0"/>
                </a:lnTo>
                <a:lnTo>
                  <a:pt x="284" y="4"/>
                </a:lnTo>
                <a:lnTo>
                  <a:pt x="88" y="182"/>
                </a:lnTo>
                <a:lnTo>
                  <a:pt x="0" y="182"/>
                </a:lnTo>
                <a:close/>
              </a:path>
            </a:pathLst>
          </a:custGeom>
          <a:pattFill prst="dkDnDiag">
            <a:fgClr>
              <a:srgbClr val="808080"/>
            </a:fgClr>
            <a:bgClr>
              <a:srgbClr val="FFFFFF"/>
            </a:bgClr>
          </a:pattFill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4596246" y="3632200"/>
            <a:ext cx="652462" cy="47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3796146" y="2390775"/>
            <a:ext cx="25400" cy="24701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4102533" y="2111375"/>
            <a:ext cx="1549400" cy="304800"/>
          </a:xfrm>
          <a:custGeom>
            <a:avLst/>
            <a:gdLst>
              <a:gd name="T0" fmla="*/ 0 w 976"/>
              <a:gd name="T1" fmla="*/ 0 h 192"/>
              <a:gd name="T2" fmla="*/ 976 w 976"/>
              <a:gd name="T3" fmla="*/ 24 h 192"/>
              <a:gd name="T4" fmla="*/ 772 w 976"/>
              <a:gd name="T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192">
                <a:moveTo>
                  <a:pt x="0" y="0"/>
                </a:moveTo>
                <a:lnTo>
                  <a:pt x="976" y="24"/>
                </a:lnTo>
                <a:lnTo>
                  <a:pt x="772" y="19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062846" y="2120900"/>
            <a:ext cx="42862" cy="2447925"/>
          </a:xfrm>
          <a:custGeom>
            <a:avLst/>
            <a:gdLst>
              <a:gd name="T0" fmla="*/ 27 w 27"/>
              <a:gd name="T1" fmla="*/ 0 h 1542"/>
              <a:gd name="T2" fmla="*/ 0 w 27"/>
              <a:gd name="T3" fmla="*/ 1542 h 154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" h="1542">
                <a:moveTo>
                  <a:pt x="27" y="0"/>
                </a:moveTo>
                <a:lnTo>
                  <a:pt x="0" y="154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5" name="Line 35"/>
          <p:cNvSpPr>
            <a:spLocks noChangeShapeType="1"/>
          </p:cNvSpPr>
          <p:nvPr/>
        </p:nvSpPr>
        <p:spPr bwMode="auto">
          <a:xfrm flipV="1">
            <a:off x="3819958" y="2116138"/>
            <a:ext cx="292100" cy="27305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3792971" y="4567238"/>
            <a:ext cx="1841500" cy="311150"/>
          </a:xfrm>
          <a:custGeom>
            <a:avLst/>
            <a:gdLst>
              <a:gd name="T0" fmla="*/ 0 w 1160"/>
              <a:gd name="T1" fmla="*/ 196 h 196"/>
              <a:gd name="T2" fmla="*/ 188 w 1160"/>
              <a:gd name="T3" fmla="*/ 0 h 196"/>
              <a:gd name="T4" fmla="*/ 1160 w 1160"/>
              <a:gd name="T5" fmla="*/ 2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196">
                <a:moveTo>
                  <a:pt x="0" y="196"/>
                </a:moveTo>
                <a:lnTo>
                  <a:pt x="188" y="0"/>
                </a:lnTo>
                <a:lnTo>
                  <a:pt x="1160" y="2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5245533" y="2155825"/>
            <a:ext cx="400050" cy="1489075"/>
          </a:xfrm>
          <a:custGeom>
            <a:avLst/>
            <a:gdLst>
              <a:gd name="T0" fmla="*/ 252 w 252"/>
              <a:gd name="T1" fmla="*/ 0 h 938"/>
              <a:gd name="T2" fmla="*/ 240 w 252"/>
              <a:gd name="T3" fmla="*/ 480 h 938"/>
              <a:gd name="T4" fmla="*/ 224 w 252"/>
              <a:gd name="T5" fmla="*/ 620 h 938"/>
              <a:gd name="T6" fmla="*/ 211 w 252"/>
              <a:gd name="T7" fmla="*/ 690 h 938"/>
              <a:gd name="T8" fmla="*/ 200 w 252"/>
              <a:gd name="T9" fmla="*/ 719 h 938"/>
              <a:gd name="T10" fmla="*/ 191 w 252"/>
              <a:gd name="T11" fmla="*/ 750 h 938"/>
              <a:gd name="T12" fmla="*/ 0 w 252"/>
              <a:gd name="T13" fmla="*/ 938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2" h="938">
                <a:moveTo>
                  <a:pt x="252" y="0"/>
                </a:moveTo>
                <a:lnTo>
                  <a:pt x="240" y="480"/>
                </a:lnTo>
                <a:lnTo>
                  <a:pt x="224" y="620"/>
                </a:lnTo>
                <a:cubicBezTo>
                  <a:pt x="219" y="655"/>
                  <a:pt x="215" y="674"/>
                  <a:pt x="211" y="690"/>
                </a:cubicBezTo>
                <a:cubicBezTo>
                  <a:pt x="207" y="706"/>
                  <a:pt x="203" y="709"/>
                  <a:pt x="200" y="719"/>
                </a:cubicBezTo>
                <a:lnTo>
                  <a:pt x="191" y="750"/>
                </a:lnTo>
                <a:lnTo>
                  <a:pt x="0" y="938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301096" y="3355975"/>
            <a:ext cx="395287" cy="1535113"/>
          </a:xfrm>
          <a:custGeom>
            <a:avLst/>
            <a:gdLst>
              <a:gd name="T0" fmla="*/ 0 w 249"/>
              <a:gd name="T1" fmla="*/ 354 h 967"/>
              <a:gd name="T2" fmla="*/ 21 w 249"/>
              <a:gd name="T3" fmla="*/ 255 h 967"/>
              <a:gd name="T4" fmla="*/ 42 w 249"/>
              <a:gd name="T5" fmla="*/ 192 h 967"/>
              <a:gd name="T6" fmla="*/ 249 w 249"/>
              <a:gd name="T7" fmla="*/ 0 h 967"/>
              <a:gd name="T8" fmla="*/ 228 w 249"/>
              <a:gd name="T9" fmla="*/ 69 h 967"/>
              <a:gd name="T10" fmla="*/ 207 w 249"/>
              <a:gd name="T11" fmla="*/ 147 h 967"/>
              <a:gd name="T12" fmla="*/ 198 w 249"/>
              <a:gd name="T13" fmla="*/ 288 h 967"/>
              <a:gd name="T14" fmla="*/ 188 w 249"/>
              <a:gd name="T15" fmla="*/ 791 h 967"/>
              <a:gd name="T16" fmla="*/ 0 w 249"/>
              <a:gd name="T17" fmla="*/ 967 h 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967">
                <a:moveTo>
                  <a:pt x="0" y="354"/>
                </a:moveTo>
                <a:lnTo>
                  <a:pt x="21" y="255"/>
                </a:lnTo>
                <a:lnTo>
                  <a:pt x="42" y="192"/>
                </a:lnTo>
                <a:lnTo>
                  <a:pt x="249" y="0"/>
                </a:lnTo>
                <a:lnTo>
                  <a:pt x="228" y="69"/>
                </a:lnTo>
                <a:lnTo>
                  <a:pt x="207" y="147"/>
                </a:lnTo>
                <a:lnTo>
                  <a:pt x="198" y="288"/>
                </a:lnTo>
                <a:lnTo>
                  <a:pt x="188" y="791"/>
                </a:lnTo>
                <a:lnTo>
                  <a:pt x="0" y="967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9" name="Freeform 43"/>
          <p:cNvSpPr>
            <a:spLocks/>
          </p:cNvSpPr>
          <p:nvPr/>
        </p:nvSpPr>
        <p:spPr bwMode="auto">
          <a:xfrm>
            <a:off x="3789796" y="3906838"/>
            <a:ext cx="1514475" cy="996950"/>
          </a:xfrm>
          <a:custGeom>
            <a:avLst/>
            <a:gdLst>
              <a:gd name="T0" fmla="*/ 0 w 954"/>
              <a:gd name="T1" fmla="*/ 604 h 628"/>
              <a:gd name="T2" fmla="*/ 948 w 954"/>
              <a:gd name="T3" fmla="*/ 628 h 628"/>
              <a:gd name="T4" fmla="*/ 946 w 954"/>
              <a:gd name="T5" fmla="*/ 228 h 628"/>
              <a:gd name="T6" fmla="*/ 951 w 954"/>
              <a:gd name="T7" fmla="*/ 81 h 628"/>
              <a:gd name="T8" fmla="*/ 954 w 954"/>
              <a:gd name="T9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4" h="628">
                <a:moveTo>
                  <a:pt x="0" y="604"/>
                </a:moveTo>
                <a:lnTo>
                  <a:pt x="948" y="628"/>
                </a:lnTo>
                <a:lnTo>
                  <a:pt x="946" y="228"/>
                </a:lnTo>
                <a:lnTo>
                  <a:pt x="951" y="81"/>
                </a:lnTo>
                <a:lnTo>
                  <a:pt x="954" y="0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0" name="Freeform 47"/>
          <p:cNvSpPr>
            <a:spLocks/>
          </p:cNvSpPr>
          <p:nvPr/>
        </p:nvSpPr>
        <p:spPr bwMode="auto">
          <a:xfrm>
            <a:off x="3815196" y="2393950"/>
            <a:ext cx="1746250" cy="1247775"/>
          </a:xfrm>
          <a:custGeom>
            <a:avLst/>
            <a:gdLst>
              <a:gd name="T0" fmla="*/ 0 w 1100"/>
              <a:gd name="T1" fmla="*/ 0 h 786"/>
              <a:gd name="T2" fmla="*/ 954 w 1100"/>
              <a:gd name="T3" fmla="*/ 21 h 786"/>
              <a:gd name="T4" fmla="*/ 948 w 1100"/>
              <a:gd name="T5" fmla="*/ 456 h 786"/>
              <a:gd name="T6" fmla="*/ 945 w 1100"/>
              <a:gd name="T7" fmla="*/ 552 h 786"/>
              <a:gd name="T8" fmla="*/ 938 w 1100"/>
              <a:gd name="T9" fmla="*/ 635 h 786"/>
              <a:gd name="T10" fmla="*/ 921 w 1100"/>
              <a:gd name="T11" fmla="*/ 723 h 786"/>
              <a:gd name="T12" fmla="*/ 903 w 1100"/>
              <a:gd name="T13" fmla="*/ 786 h 786"/>
              <a:gd name="T14" fmla="*/ 963 w 1100"/>
              <a:gd name="T15" fmla="*/ 726 h 786"/>
              <a:gd name="T16" fmla="*/ 1100 w 1100"/>
              <a:gd name="T17" fmla="*/ 60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0" h="786">
                <a:moveTo>
                  <a:pt x="0" y="0"/>
                </a:moveTo>
                <a:lnTo>
                  <a:pt x="954" y="21"/>
                </a:lnTo>
                <a:lnTo>
                  <a:pt x="948" y="456"/>
                </a:lnTo>
                <a:lnTo>
                  <a:pt x="945" y="552"/>
                </a:lnTo>
                <a:lnTo>
                  <a:pt x="938" y="635"/>
                </a:lnTo>
                <a:cubicBezTo>
                  <a:pt x="934" y="663"/>
                  <a:pt x="927" y="698"/>
                  <a:pt x="921" y="723"/>
                </a:cubicBezTo>
                <a:cubicBezTo>
                  <a:pt x="915" y="748"/>
                  <a:pt x="896" y="786"/>
                  <a:pt x="903" y="786"/>
                </a:cubicBezTo>
                <a:lnTo>
                  <a:pt x="963" y="726"/>
                </a:lnTo>
                <a:lnTo>
                  <a:pt x="1100" y="600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" name="Line 50"/>
          <p:cNvSpPr>
            <a:spLocks noChangeShapeType="1"/>
          </p:cNvSpPr>
          <p:nvPr/>
        </p:nvSpPr>
        <p:spPr bwMode="auto">
          <a:xfrm flipH="1">
            <a:off x="6244071" y="2428875"/>
            <a:ext cx="25400" cy="247015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2" name="Freeform 51"/>
          <p:cNvSpPr>
            <a:spLocks/>
          </p:cNvSpPr>
          <p:nvPr/>
        </p:nvSpPr>
        <p:spPr bwMode="auto">
          <a:xfrm>
            <a:off x="6550458" y="2149475"/>
            <a:ext cx="1549400" cy="304800"/>
          </a:xfrm>
          <a:custGeom>
            <a:avLst/>
            <a:gdLst>
              <a:gd name="T0" fmla="*/ 0 w 976"/>
              <a:gd name="T1" fmla="*/ 0 h 192"/>
              <a:gd name="T2" fmla="*/ 976 w 976"/>
              <a:gd name="T3" fmla="*/ 24 h 192"/>
              <a:gd name="T4" fmla="*/ 772 w 976"/>
              <a:gd name="T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192">
                <a:moveTo>
                  <a:pt x="0" y="0"/>
                </a:moveTo>
                <a:lnTo>
                  <a:pt x="976" y="24"/>
                </a:lnTo>
                <a:lnTo>
                  <a:pt x="772" y="19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" name="Freeform 52"/>
          <p:cNvSpPr>
            <a:spLocks/>
          </p:cNvSpPr>
          <p:nvPr/>
        </p:nvSpPr>
        <p:spPr bwMode="auto">
          <a:xfrm>
            <a:off x="6536171" y="2159000"/>
            <a:ext cx="42862" cy="2447925"/>
          </a:xfrm>
          <a:custGeom>
            <a:avLst/>
            <a:gdLst>
              <a:gd name="T0" fmla="*/ 27 w 27"/>
              <a:gd name="T1" fmla="*/ 0 h 1542"/>
              <a:gd name="T2" fmla="*/ 0 w 27"/>
              <a:gd name="T3" fmla="*/ 1542 h 154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" h="1542">
                <a:moveTo>
                  <a:pt x="27" y="0"/>
                </a:moveTo>
                <a:lnTo>
                  <a:pt x="0" y="1542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4" name="Line 53"/>
          <p:cNvSpPr>
            <a:spLocks noChangeShapeType="1"/>
          </p:cNvSpPr>
          <p:nvPr/>
        </p:nvSpPr>
        <p:spPr bwMode="auto">
          <a:xfrm flipV="1">
            <a:off x="6274233" y="2144713"/>
            <a:ext cx="323850" cy="276225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5" name="Freeform 54"/>
          <p:cNvSpPr>
            <a:spLocks/>
          </p:cNvSpPr>
          <p:nvPr/>
        </p:nvSpPr>
        <p:spPr bwMode="auto">
          <a:xfrm>
            <a:off x="6252008" y="4605338"/>
            <a:ext cx="1797050" cy="290512"/>
          </a:xfrm>
          <a:custGeom>
            <a:avLst/>
            <a:gdLst>
              <a:gd name="T0" fmla="*/ 0 w 1132"/>
              <a:gd name="T1" fmla="*/ 183 h 183"/>
              <a:gd name="T2" fmla="*/ 181 w 1132"/>
              <a:gd name="T3" fmla="*/ 0 h 183"/>
              <a:gd name="T4" fmla="*/ 1132 w 1132"/>
              <a:gd name="T5" fmla="*/ 25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32" h="183">
                <a:moveTo>
                  <a:pt x="0" y="183"/>
                </a:moveTo>
                <a:lnTo>
                  <a:pt x="181" y="0"/>
                </a:lnTo>
                <a:lnTo>
                  <a:pt x="1132" y="25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6" name="Freeform 55"/>
          <p:cNvSpPr>
            <a:spLocks/>
          </p:cNvSpPr>
          <p:nvPr/>
        </p:nvSpPr>
        <p:spPr bwMode="auto">
          <a:xfrm>
            <a:off x="7791883" y="2193925"/>
            <a:ext cx="334963" cy="1431925"/>
          </a:xfrm>
          <a:custGeom>
            <a:avLst/>
            <a:gdLst>
              <a:gd name="T0" fmla="*/ 190 w 211"/>
              <a:gd name="T1" fmla="*/ 0 h 902"/>
              <a:gd name="T2" fmla="*/ 178 w 211"/>
              <a:gd name="T3" fmla="*/ 480 h 902"/>
              <a:gd name="T4" fmla="*/ 188 w 211"/>
              <a:gd name="T5" fmla="*/ 636 h 902"/>
              <a:gd name="T6" fmla="*/ 206 w 211"/>
              <a:gd name="T7" fmla="*/ 728 h 902"/>
              <a:gd name="T8" fmla="*/ 158 w 211"/>
              <a:gd name="T9" fmla="*/ 768 h 902"/>
              <a:gd name="T10" fmla="*/ 102 w 211"/>
              <a:gd name="T11" fmla="*/ 822 h 902"/>
              <a:gd name="T12" fmla="*/ 16 w 211"/>
              <a:gd name="T13" fmla="*/ 902 h 902"/>
              <a:gd name="T14" fmla="*/ 0 w 211"/>
              <a:gd name="T15" fmla="*/ 90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1" h="902">
                <a:moveTo>
                  <a:pt x="190" y="0"/>
                </a:moveTo>
                <a:lnTo>
                  <a:pt x="178" y="480"/>
                </a:lnTo>
                <a:lnTo>
                  <a:pt x="188" y="636"/>
                </a:lnTo>
                <a:cubicBezTo>
                  <a:pt x="193" y="677"/>
                  <a:pt x="211" y="706"/>
                  <a:pt x="206" y="728"/>
                </a:cubicBezTo>
                <a:cubicBezTo>
                  <a:pt x="201" y="750"/>
                  <a:pt x="175" y="752"/>
                  <a:pt x="158" y="768"/>
                </a:cubicBezTo>
                <a:lnTo>
                  <a:pt x="102" y="822"/>
                </a:lnTo>
                <a:lnTo>
                  <a:pt x="16" y="902"/>
                </a:lnTo>
                <a:lnTo>
                  <a:pt x="0" y="90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7" name="Freeform 56"/>
          <p:cNvSpPr>
            <a:spLocks/>
          </p:cNvSpPr>
          <p:nvPr/>
        </p:nvSpPr>
        <p:spPr bwMode="auto">
          <a:xfrm>
            <a:off x="7687108" y="3448050"/>
            <a:ext cx="376238" cy="1481138"/>
          </a:xfrm>
          <a:custGeom>
            <a:avLst/>
            <a:gdLst>
              <a:gd name="T0" fmla="*/ 24 w 237"/>
              <a:gd name="T1" fmla="*/ 322 h 933"/>
              <a:gd name="T2" fmla="*/ 16 w 237"/>
              <a:gd name="T3" fmla="*/ 224 h 933"/>
              <a:gd name="T4" fmla="*/ 0 w 237"/>
              <a:gd name="T5" fmla="*/ 182 h 933"/>
              <a:gd name="T6" fmla="*/ 206 w 237"/>
              <a:gd name="T7" fmla="*/ 0 h 933"/>
              <a:gd name="T8" fmla="*/ 218 w 237"/>
              <a:gd name="T9" fmla="*/ 52 h 933"/>
              <a:gd name="T10" fmla="*/ 222 w 237"/>
              <a:gd name="T11" fmla="*/ 132 h 933"/>
              <a:gd name="T12" fmla="*/ 237 w 237"/>
              <a:gd name="T13" fmla="*/ 254 h 933"/>
              <a:gd name="T14" fmla="*/ 227 w 237"/>
              <a:gd name="T15" fmla="*/ 757 h 933"/>
              <a:gd name="T16" fmla="*/ 39 w 237"/>
              <a:gd name="T17" fmla="*/ 933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7" h="933">
                <a:moveTo>
                  <a:pt x="24" y="322"/>
                </a:moveTo>
                <a:lnTo>
                  <a:pt x="16" y="224"/>
                </a:lnTo>
                <a:lnTo>
                  <a:pt x="0" y="182"/>
                </a:lnTo>
                <a:lnTo>
                  <a:pt x="206" y="0"/>
                </a:lnTo>
                <a:lnTo>
                  <a:pt x="218" y="52"/>
                </a:lnTo>
                <a:lnTo>
                  <a:pt x="222" y="132"/>
                </a:lnTo>
                <a:lnTo>
                  <a:pt x="237" y="254"/>
                </a:lnTo>
                <a:lnTo>
                  <a:pt x="227" y="757"/>
                </a:lnTo>
                <a:lnTo>
                  <a:pt x="39" y="933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8" name="Freeform 57"/>
          <p:cNvSpPr>
            <a:spLocks/>
          </p:cNvSpPr>
          <p:nvPr/>
        </p:nvSpPr>
        <p:spPr bwMode="auto">
          <a:xfrm>
            <a:off x="6237721" y="3946525"/>
            <a:ext cx="1504950" cy="995363"/>
          </a:xfrm>
          <a:custGeom>
            <a:avLst/>
            <a:gdLst>
              <a:gd name="T0" fmla="*/ 0 w 948"/>
              <a:gd name="T1" fmla="*/ 603 h 627"/>
              <a:gd name="T2" fmla="*/ 948 w 948"/>
              <a:gd name="T3" fmla="*/ 627 h 627"/>
              <a:gd name="T4" fmla="*/ 946 w 948"/>
              <a:gd name="T5" fmla="*/ 227 h 627"/>
              <a:gd name="T6" fmla="*/ 941 w 948"/>
              <a:gd name="T7" fmla="*/ 80 h 627"/>
              <a:gd name="T8" fmla="*/ 939 w 948"/>
              <a:gd name="T9" fmla="*/ 0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8" h="627">
                <a:moveTo>
                  <a:pt x="0" y="603"/>
                </a:moveTo>
                <a:lnTo>
                  <a:pt x="948" y="627"/>
                </a:lnTo>
                <a:lnTo>
                  <a:pt x="946" y="227"/>
                </a:lnTo>
                <a:lnTo>
                  <a:pt x="941" y="80"/>
                </a:lnTo>
                <a:lnTo>
                  <a:pt x="939" y="0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9" name="Freeform 58"/>
          <p:cNvSpPr>
            <a:spLocks/>
          </p:cNvSpPr>
          <p:nvPr/>
        </p:nvSpPr>
        <p:spPr bwMode="auto">
          <a:xfrm>
            <a:off x="6263121" y="2432050"/>
            <a:ext cx="1544637" cy="1212850"/>
          </a:xfrm>
          <a:custGeom>
            <a:avLst/>
            <a:gdLst>
              <a:gd name="T0" fmla="*/ 0 w 973"/>
              <a:gd name="T1" fmla="*/ 0 h 764"/>
              <a:gd name="T2" fmla="*/ 954 w 973"/>
              <a:gd name="T3" fmla="*/ 21 h 764"/>
              <a:gd name="T4" fmla="*/ 937 w 973"/>
              <a:gd name="T5" fmla="*/ 456 h 764"/>
              <a:gd name="T6" fmla="*/ 939 w 973"/>
              <a:gd name="T7" fmla="*/ 552 h 764"/>
              <a:gd name="T8" fmla="*/ 943 w 973"/>
              <a:gd name="T9" fmla="*/ 642 h 764"/>
              <a:gd name="T10" fmla="*/ 955 w 973"/>
              <a:gd name="T11" fmla="*/ 720 h 764"/>
              <a:gd name="T12" fmla="*/ 973 w 973"/>
              <a:gd name="T13" fmla="*/ 764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3" h="764">
                <a:moveTo>
                  <a:pt x="0" y="0"/>
                </a:moveTo>
                <a:lnTo>
                  <a:pt x="954" y="21"/>
                </a:lnTo>
                <a:lnTo>
                  <a:pt x="937" y="456"/>
                </a:lnTo>
                <a:lnTo>
                  <a:pt x="939" y="552"/>
                </a:lnTo>
                <a:lnTo>
                  <a:pt x="943" y="642"/>
                </a:lnTo>
                <a:cubicBezTo>
                  <a:pt x="946" y="670"/>
                  <a:pt x="950" y="700"/>
                  <a:pt x="955" y="720"/>
                </a:cubicBezTo>
                <a:cubicBezTo>
                  <a:pt x="960" y="740"/>
                  <a:pt x="969" y="755"/>
                  <a:pt x="973" y="764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0" name="Freeform 59"/>
          <p:cNvSpPr>
            <a:spLocks/>
          </p:cNvSpPr>
          <p:nvPr/>
        </p:nvSpPr>
        <p:spPr bwMode="auto">
          <a:xfrm>
            <a:off x="7026708" y="3384550"/>
            <a:ext cx="981075" cy="298450"/>
          </a:xfrm>
          <a:custGeom>
            <a:avLst/>
            <a:gdLst>
              <a:gd name="T0" fmla="*/ 0 w 618"/>
              <a:gd name="T1" fmla="*/ 188 h 188"/>
              <a:gd name="T2" fmla="*/ 208 w 618"/>
              <a:gd name="T3" fmla="*/ 0 h 188"/>
              <a:gd name="T4" fmla="*/ 520 w 618"/>
              <a:gd name="T5" fmla="*/ 18 h 188"/>
              <a:gd name="T6" fmla="*/ 618 w 618"/>
              <a:gd name="T7" fmla="*/ 36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188">
                <a:moveTo>
                  <a:pt x="0" y="188"/>
                </a:moveTo>
                <a:lnTo>
                  <a:pt x="208" y="0"/>
                </a:lnTo>
                <a:lnTo>
                  <a:pt x="520" y="18"/>
                </a:lnTo>
                <a:lnTo>
                  <a:pt x="618" y="36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1" name="Freeform 60" descr="Diagonales vers le haut (noir/blanc)"/>
          <p:cNvSpPr>
            <a:spLocks/>
          </p:cNvSpPr>
          <p:nvPr/>
        </p:nvSpPr>
        <p:spPr bwMode="auto">
          <a:xfrm>
            <a:off x="7029883" y="3638550"/>
            <a:ext cx="774700" cy="98425"/>
          </a:xfrm>
          <a:custGeom>
            <a:avLst/>
            <a:gdLst>
              <a:gd name="T0" fmla="*/ 0 w 488"/>
              <a:gd name="T1" fmla="*/ 30 h 62"/>
              <a:gd name="T2" fmla="*/ 246 w 488"/>
              <a:gd name="T3" fmla="*/ 38 h 62"/>
              <a:gd name="T4" fmla="*/ 326 w 488"/>
              <a:gd name="T5" fmla="*/ 44 h 62"/>
              <a:gd name="T6" fmla="*/ 400 w 488"/>
              <a:gd name="T7" fmla="*/ 58 h 62"/>
              <a:gd name="T8" fmla="*/ 418 w 488"/>
              <a:gd name="T9" fmla="*/ 62 h 62"/>
              <a:gd name="T10" fmla="*/ 444 w 488"/>
              <a:gd name="T11" fmla="*/ 40 h 62"/>
              <a:gd name="T12" fmla="*/ 488 w 488"/>
              <a:gd name="T13" fmla="*/ 0 h 62"/>
              <a:gd name="T14" fmla="*/ 472 w 488"/>
              <a:gd name="T15" fmla="*/ 12 h 62"/>
              <a:gd name="T16" fmla="*/ 434 w 488"/>
              <a:gd name="T17" fmla="*/ 20 h 62"/>
              <a:gd name="T18" fmla="*/ 376 w 488"/>
              <a:gd name="T19" fmla="*/ 28 h 62"/>
              <a:gd name="T20" fmla="*/ 316 w 488"/>
              <a:gd name="T21" fmla="*/ 34 h 62"/>
              <a:gd name="T22" fmla="*/ 272 w 488"/>
              <a:gd name="T23" fmla="*/ 34 h 62"/>
              <a:gd name="T24" fmla="*/ 12 w 488"/>
              <a:gd name="T2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62">
                <a:moveTo>
                  <a:pt x="0" y="30"/>
                </a:moveTo>
                <a:lnTo>
                  <a:pt x="246" y="38"/>
                </a:lnTo>
                <a:lnTo>
                  <a:pt x="326" y="44"/>
                </a:lnTo>
                <a:lnTo>
                  <a:pt x="400" y="58"/>
                </a:lnTo>
                <a:lnTo>
                  <a:pt x="418" y="62"/>
                </a:lnTo>
                <a:lnTo>
                  <a:pt x="444" y="40"/>
                </a:lnTo>
                <a:lnTo>
                  <a:pt x="488" y="0"/>
                </a:lnTo>
                <a:lnTo>
                  <a:pt x="472" y="12"/>
                </a:lnTo>
                <a:lnTo>
                  <a:pt x="434" y="20"/>
                </a:lnTo>
                <a:lnTo>
                  <a:pt x="376" y="28"/>
                </a:lnTo>
                <a:lnTo>
                  <a:pt x="316" y="34"/>
                </a:lnTo>
                <a:lnTo>
                  <a:pt x="272" y="34"/>
                </a:lnTo>
                <a:lnTo>
                  <a:pt x="12" y="26"/>
                </a:lnTo>
              </a:path>
            </a:pathLst>
          </a:custGeom>
          <a:pattFill prst="dkUpDiag">
            <a:fgClr>
              <a:srgbClr val="808080"/>
            </a:fgClr>
            <a:bgClr>
              <a:srgbClr val="FFFFFF"/>
            </a:bgClr>
          </a:pattFill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2" name="Line 61"/>
          <p:cNvSpPr>
            <a:spLocks noChangeShapeType="1"/>
          </p:cNvSpPr>
          <p:nvPr/>
        </p:nvSpPr>
        <p:spPr bwMode="auto">
          <a:xfrm flipV="1">
            <a:off x="7833158" y="3416300"/>
            <a:ext cx="142875" cy="1428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3" name="Freeform 62"/>
          <p:cNvSpPr>
            <a:spLocks/>
          </p:cNvSpPr>
          <p:nvPr/>
        </p:nvSpPr>
        <p:spPr bwMode="auto">
          <a:xfrm>
            <a:off x="7464858" y="3346450"/>
            <a:ext cx="663575" cy="50800"/>
          </a:xfrm>
          <a:custGeom>
            <a:avLst/>
            <a:gdLst>
              <a:gd name="T0" fmla="*/ 0 w 418"/>
              <a:gd name="T1" fmla="*/ 28 h 32"/>
              <a:gd name="T2" fmla="*/ 106 w 418"/>
              <a:gd name="T3" fmla="*/ 28 h 32"/>
              <a:gd name="T4" fmla="*/ 220 w 418"/>
              <a:gd name="T5" fmla="*/ 32 h 32"/>
              <a:gd name="T6" fmla="*/ 312 w 418"/>
              <a:gd name="T7" fmla="*/ 22 h 32"/>
              <a:gd name="T8" fmla="*/ 380 w 418"/>
              <a:gd name="T9" fmla="*/ 14 h 32"/>
              <a:gd name="T10" fmla="*/ 418 w 418"/>
              <a:gd name="T1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8" h="32">
                <a:moveTo>
                  <a:pt x="0" y="28"/>
                </a:moveTo>
                <a:lnTo>
                  <a:pt x="106" y="28"/>
                </a:lnTo>
                <a:lnTo>
                  <a:pt x="220" y="32"/>
                </a:lnTo>
                <a:lnTo>
                  <a:pt x="312" y="22"/>
                </a:lnTo>
                <a:lnTo>
                  <a:pt x="380" y="14"/>
                </a:lnTo>
                <a:lnTo>
                  <a:pt x="41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4" name="Freeform 63"/>
          <p:cNvSpPr>
            <a:spLocks/>
          </p:cNvSpPr>
          <p:nvPr/>
        </p:nvSpPr>
        <p:spPr bwMode="auto">
          <a:xfrm>
            <a:off x="8007783" y="3448050"/>
            <a:ext cx="60325" cy="361950"/>
          </a:xfrm>
          <a:custGeom>
            <a:avLst/>
            <a:gdLst>
              <a:gd name="T0" fmla="*/ 0 w 38"/>
              <a:gd name="T1" fmla="*/ 0 h 228"/>
              <a:gd name="T2" fmla="*/ 16 w 38"/>
              <a:gd name="T3" fmla="*/ 58 h 228"/>
              <a:gd name="T4" fmla="*/ 26 w 38"/>
              <a:gd name="T5" fmla="*/ 142 h 228"/>
              <a:gd name="T6" fmla="*/ 38 w 38"/>
              <a:gd name="T7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28">
                <a:moveTo>
                  <a:pt x="0" y="0"/>
                </a:moveTo>
                <a:lnTo>
                  <a:pt x="16" y="58"/>
                </a:lnTo>
                <a:lnTo>
                  <a:pt x="26" y="142"/>
                </a:lnTo>
                <a:lnTo>
                  <a:pt x="38" y="228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5" name="Line 64"/>
          <p:cNvSpPr>
            <a:spLocks noChangeShapeType="1"/>
          </p:cNvSpPr>
          <p:nvPr/>
        </p:nvSpPr>
        <p:spPr bwMode="auto">
          <a:xfrm flipV="1">
            <a:off x="7798233" y="3568700"/>
            <a:ext cx="142875" cy="1428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0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7306" y="0"/>
            <a:ext cx="8229600" cy="1143000"/>
          </a:xfrm>
        </p:spPr>
        <p:txBody>
          <a:bodyPr/>
          <a:lstStyle/>
          <a:p>
            <a:r>
              <a:rPr lang="fr-FR" dirty="0" err="1" smtClean="0"/>
              <a:t>Plasticity-Induced</a:t>
            </a:r>
            <a:r>
              <a:rPr lang="fr-FR" dirty="0" smtClean="0"/>
              <a:t> </a:t>
            </a:r>
            <a:r>
              <a:rPr lang="fr-FR" dirty="0" err="1" smtClean="0"/>
              <a:t>Closure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6" y="1032958"/>
            <a:ext cx="7635751" cy="42368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7412" y="5489936"/>
            <a:ext cx="8289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material flow from the bulk that accumulates on the crack flanks, thereby </a:t>
            </a:r>
            <a:r>
              <a:rPr lang="en-US" dirty="0" smtClean="0"/>
              <a:t>giving rise </a:t>
            </a:r>
            <a:r>
              <a:rPr lang="en-US" dirty="0"/>
              <a:t>to the premature contact as noted by Sun </a:t>
            </a:r>
            <a:r>
              <a:rPr lang="en-US" dirty="0" smtClean="0"/>
              <a:t>and </a:t>
            </a:r>
            <a:r>
              <a:rPr lang="fr-FR" dirty="0" err="1" smtClean="0"/>
              <a:t>Sehitoglu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880997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Roughness-Induced</a:t>
            </a:r>
            <a:r>
              <a:rPr lang="fr-FR" dirty="0" smtClean="0"/>
              <a:t> </a:t>
            </a:r>
            <a:r>
              <a:rPr lang="fr-FR" dirty="0" err="1" smtClean="0"/>
              <a:t>Closure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76" y="1417638"/>
            <a:ext cx="6241247" cy="40911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9913" y="5710019"/>
            <a:ext cx="860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Garcia and </a:t>
            </a:r>
            <a:r>
              <a:rPr lang="en-US" dirty="0" err="1" smtClean="0"/>
              <a:t>Sehitoglu</a:t>
            </a:r>
            <a:r>
              <a:rPr lang="en-US" dirty="0" smtClean="0"/>
              <a:t> </a:t>
            </a:r>
            <a:r>
              <a:rPr lang="en-US" dirty="0"/>
              <a:t>modelled roughness-induced crack closure as a contact problem with random distribution of </a:t>
            </a:r>
            <a:r>
              <a:rPr lang="en-US" dirty="0" smtClean="0"/>
              <a:t>surface </a:t>
            </a:r>
            <a:r>
              <a:rPr lang="fr-FR" dirty="0" err="1" smtClean="0"/>
              <a:t>asperities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64939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re 1"/>
          <p:cNvSpPr>
            <a:spLocks noGrp="1"/>
          </p:cNvSpPr>
          <p:nvPr>
            <p:ph type="title"/>
          </p:nvPr>
        </p:nvSpPr>
        <p:spPr>
          <a:xfrm>
            <a:off x="420688" y="46038"/>
            <a:ext cx="8229600" cy="1143000"/>
          </a:xfrm>
        </p:spPr>
        <p:txBody>
          <a:bodyPr/>
          <a:lstStyle/>
          <a:p>
            <a:r>
              <a:rPr lang="fr-FR" dirty="0" err="1" smtClean="0"/>
              <a:t>Opening</a:t>
            </a:r>
            <a:r>
              <a:rPr lang="fr-FR" dirty="0" smtClean="0"/>
              <a:t> </a:t>
            </a:r>
            <a:r>
              <a:rPr lang="fr-FR" dirty="0" err="1" smtClean="0"/>
              <a:t>kinematics</a:t>
            </a:r>
            <a:endParaRPr lang="fr-FR" dirty="0" smtClean="0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492250"/>
            <a:ext cx="7242175" cy="309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60351" y="4887596"/>
            <a:ext cx="8700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FEM Simulation of the crack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opening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in a CCT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specimen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(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after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dirty="0" err="1">
                <a:solidFill>
                  <a:schemeClr val="tx1"/>
                </a:solidFill>
                <a:latin typeface="+mn-lt"/>
              </a:rPr>
              <a:t>Chermahini</a:t>
            </a:r>
            <a:r>
              <a:rPr lang="fr-FR" sz="2400" dirty="0">
                <a:solidFill>
                  <a:schemeClr val="tx1"/>
                </a:solidFill>
                <a:latin typeface="+mn-lt"/>
              </a:rPr>
              <a:t> et al. 1988 ).</a:t>
            </a:r>
          </a:p>
        </p:txBody>
      </p:sp>
    </p:spTree>
    <p:extLst>
      <p:ext uri="{BB962C8B-B14F-4D97-AF65-F5344CB8AC3E}">
        <p14:creationId xmlns:p14="http://schemas.microsoft.com/office/powerpoint/2010/main" val="343442410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0" y="56515"/>
            <a:ext cx="9144000" cy="89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 smtClean="0"/>
              <a:t>Experimental</a:t>
            </a:r>
            <a:r>
              <a:rPr lang="fr-FR" sz="3200" dirty="0" smtClean="0"/>
              <a:t> </a:t>
            </a:r>
            <a:r>
              <a:rPr lang="fr-FR" sz="3200" dirty="0" err="1" smtClean="0"/>
              <a:t>measurement</a:t>
            </a:r>
            <a:r>
              <a:rPr lang="fr-FR" sz="3200" dirty="0" smtClean="0"/>
              <a:t> of the crack </a:t>
            </a:r>
            <a:r>
              <a:rPr lang="fr-FR" sz="3200" dirty="0" err="1" smtClean="0"/>
              <a:t>opening</a:t>
            </a:r>
            <a:r>
              <a:rPr lang="fr-FR" sz="3200" dirty="0" smtClean="0"/>
              <a:t> </a:t>
            </a:r>
            <a:r>
              <a:rPr lang="fr-FR" sz="3200" dirty="0" err="1" smtClean="0"/>
              <a:t>load</a:t>
            </a:r>
            <a:endParaRPr lang="fr-FR" sz="3200" dirty="0" smtClean="0"/>
          </a:p>
        </p:txBody>
      </p:sp>
      <p:grpSp>
        <p:nvGrpSpPr>
          <p:cNvPr id="6" name="Groupe 29725"/>
          <p:cNvGrpSpPr>
            <a:grpSpLocks/>
          </p:cNvGrpSpPr>
          <p:nvPr/>
        </p:nvGrpSpPr>
        <p:grpSpPr bwMode="auto">
          <a:xfrm>
            <a:off x="107950" y="1141413"/>
            <a:ext cx="5084763" cy="3562350"/>
            <a:chOff x="240150" y="2124075"/>
            <a:chExt cx="5465325" cy="3782987"/>
          </a:xfrm>
        </p:grpSpPr>
        <p:grpSp>
          <p:nvGrpSpPr>
            <p:cNvPr id="7" name="Groupe 29716"/>
            <p:cNvGrpSpPr>
              <a:grpSpLocks/>
            </p:cNvGrpSpPr>
            <p:nvPr/>
          </p:nvGrpSpPr>
          <p:grpSpPr bwMode="auto">
            <a:xfrm>
              <a:off x="1422686" y="2124075"/>
              <a:ext cx="4282789" cy="3782987"/>
              <a:chOff x="1422686" y="2124075"/>
              <a:chExt cx="4282789" cy="3782987"/>
            </a:xfrm>
          </p:grpSpPr>
          <p:grpSp>
            <p:nvGrpSpPr>
              <p:cNvPr id="10" name="Groupe 23"/>
              <p:cNvGrpSpPr>
                <a:grpSpLocks/>
              </p:cNvGrpSpPr>
              <p:nvPr/>
            </p:nvGrpSpPr>
            <p:grpSpPr bwMode="auto">
              <a:xfrm>
                <a:off x="1625601" y="2772229"/>
                <a:ext cx="2452914" cy="2293257"/>
                <a:chOff x="1625601" y="2772229"/>
                <a:chExt cx="2452914" cy="2293257"/>
              </a:xfrm>
            </p:grpSpPr>
            <p:grpSp>
              <p:nvGrpSpPr>
                <p:cNvPr id="25" name="Groupe 12"/>
                <p:cNvGrpSpPr>
                  <a:grpSpLocks/>
                </p:cNvGrpSpPr>
                <p:nvPr/>
              </p:nvGrpSpPr>
              <p:grpSpPr bwMode="auto">
                <a:xfrm>
                  <a:off x="1625601" y="2772229"/>
                  <a:ext cx="2452914" cy="2293257"/>
                  <a:chOff x="1625601" y="2772229"/>
                  <a:chExt cx="2452914" cy="2293257"/>
                </a:xfrm>
              </p:grpSpPr>
              <p:grpSp>
                <p:nvGrpSpPr>
                  <p:cNvPr id="32" name="Groupe 5"/>
                  <p:cNvGrpSpPr>
                    <a:grpSpLocks/>
                  </p:cNvGrpSpPr>
                  <p:nvPr/>
                </p:nvGrpSpPr>
                <p:grpSpPr bwMode="auto">
                  <a:xfrm>
                    <a:off x="1625601" y="2772229"/>
                    <a:ext cx="2452914" cy="2293257"/>
                    <a:chOff x="1756229" y="2641600"/>
                    <a:chExt cx="2452914" cy="2293257"/>
                  </a:xfrm>
                </p:grpSpPr>
                <p:cxnSp>
                  <p:nvCxnSpPr>
                    <p:cNvPr id="35" name="Connecteur droit 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756229" y="2641600"/>
                      <a:ext cx="2452914" cy="0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6" name="Connecteur droit 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756229" y="2641600"/>
                      <a:ext cx="0" cy="2293257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37" name="Connecteur droit 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756229" y="4934857"/>
                      <a:ext cx="2452914" cy="0"/>
                    </a:xfrm>
                    <a:prstGeom prst="line">
                      <a:avLst/>
                    </a:prstGeom>
                    <a:noFill/>
                    <a:ln w="9525" algn="ctr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cxnSp>
                <p:nvCxnSpPr>
                  <p:cNvPr id="33" name="Connecteur droit 8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078515" y="2772229"/>
                    <a:ext cx="0" cy="1015999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4" name="Connecteur droit 1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078515" y="4049487"/>
                    <a:ext cx="0" cy="1015999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6" name="Groupe 22"/>
                <p:cNvGrpSpPr>
                  <a:grpSpLocks/>
                </p:cNvGrpSpPr>
                <p:nvPr/>
              </p:nvGrpSpPr>
              <p:grpSpPr bwMode="auto">
                <a:xfrm>
                  <a:off x="2962275" y="3788228"/>
                  <a:ext cx="1116240" cy="130629"/>
                  <a:chOff x="2962275" y="3788228"/>
                  <a:chExt cx="1116240" cy="130629"/>
                </a:xfrm>
              </p:grpSpPr>
              <p:cxnSp>
                <p:nvCxnSpPr>
                  <p:cNvPr id="30" name="Connecteur droit 19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3209925" y="3788228"/>
                    <a:ext cx="86859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" name="Connecteur droit 21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962275" y="3788228"/>
                    <a:ext cx="247650" cy="130629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</p:grpSp>
            <p:grpSp>
              <p:nvGrpSpPr>
                <p:cNvPr id="27" name="Groupe 25"/>
                <p:cNvGrpSpPr>
                  <a:grpSpLocks/>
                </p:cNvGrpSpPr>
                <p:nvPr/>
              </p:nvGrpSpPr>
              <p:grpSpPr bwMode="auto">
                <a:xfrm flipV="1">
                  <a:off x="2962275" y="3918857"/>
                  <a:ext cx="1116240" cy="124506"/>
                  <a:chOff x="2962275" y="3788228"/>
                  <a:chExt cx="1116240" cy="130629"/>
                </a:xfrm>
              </p:grpSpPr>
              <p:cxnSp>
                <p:nvCxnSpPr>
                  <p:cNvPr id="28" name="Connecteur droit 26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3209925" y="3788228"/>
                    <a:ext cx="86859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9" name="Connecteur droit 27"/>
                  <p:cNvCxnSpPr>
                    <a:cxnSpLocks noChangeShapeType="1"/>
                  </p:cNvCxnSpPr>
                  <p:nvPr/>
                </p:nvCxnSpPr>
                <p:spPr bwMode="auto">
                  <a:xfrm flipH="1">
                    <a:off x="2962275" y="3788228"/>
                    <a:ext cx="247650" cy="130629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  <p:sp>
            <p:nvSpPr>
              <p:cNvPr id="11" name="Ellipse 24"/>
              <p:cNvSpPr>
                <a:spLocks noChangeArrowheads="1"/>
              </p:cNvSpPr>
              <p:nvPr/>
            </p:nvSpPr>
            <p:spPr bwMode="auto">
              <a:xfrm>
                <a:off x="3359943" y="3065915"/>
                <a:ext cx="414338" cy="414000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" name="Ellipse 30"/>
              <p:cNvSpPr>
                <a:spLocks noChangeArrowheads="1"/>
              </p:cNvSpPr>
              <p:nvPr/>
            </p:nvSpPr>
            <p:spPr bwMode="auto">
              <a:xfrm>
                <a:off x="3359943" y="4461328"/>
                <a:ext cx="414338" cy="414000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" name="Forme libre 12"/>
              <p:cNvSpPr/>
              <p:nvPr/>
            </p:nvSpPr>
            <p:spPr>
              <a:xfrm>
                <a:off x="1422626" y="2516871"/>
                <a:ext cx="2832482" cy="2773180"/>
              </a:xfrm>
              <a:custGeom>
                <a:avLst/>
                <a:gdLst>
                  <a:gd name="connsiteX0" fmla="*/ 709393 w 3080578"/>
                  <a:gd name="connsiteY0" fmla="*/ 2410447 h 2784413"/>
                  <a:gd name="connsiteX1" fmla="*/ 404593 w 3080578"/>
                  <a:gd name="connsiteY1" fmla="*/ 1080411 h 2784413"/>
                  <a:gd name="connsiteX2" fmla="*/ 44375 w 3080578"/>
                  <a:gd name="connsiteY2" fmla="*/ 706338 h 2784413"/>
                  <a:gd name="connsiteX3" fmla="*/ 1499102 w 3080578"/>
                  <a:gd name="connsiteY3" fmla="*/ 332265 h 2784413"/>
                  <a:gd name="connsiteX4" fmla="*/ 2524339 w 3080578"/>
                  <a:gd name="connsiteY4" fmla="*/ 13611 h 2784413"/>
                  <a:gd name="connsiteX5" fmla="*/ 2898412 w 3080578"/>
                  <a:gd name="connsiteY5" fmla="*/ 803320 h 2784413"/>
                  <a:gd name="connsiteX6" fmla="*/ 2053284 w 3080578"/>
                  <a:gd name="connsiteY6" fmla="*/ 1205102 h 2784413"/>
                  <a:gd name="connsiteX7" fmla="*/ 1900884 w 3080578"/>
                  <a:gd name="connsiteY7" fmla="*/ 1496047 h 2784413"/>
                  <a:gd name="connsiteX8" fmla="*/ 2247248 w 3080578"/>
                  <a:gd name="connsiteY8" fmla="*/ 1579174 h 2784413"/>
                  <a:gd name="connsiteX9" fmla="*/ 3036957 w 3080578"/>
                  <a:gd name="connsiteY9" fmla="*/ 1662302 h 2784413"/>
                  <a:gd name="connsiteX10" fmla="*/ 2815284 w 3080578"/>
                  <a:gd name="connsiteY10" fmla="*/ 2756811 h 2784413"/>
                  <a:gd name="connsiteX11" fmla="*/ 1457539 w 3080578"/>
                  <a:gd name="connsiteY11" fmla="*/ 2452011 h 2784413"/>
                  <a:gd name="connsiteX12" fmla="*/ 709393 w 3080578"/>
                  <a:gd name="connsiteY12" fmla="*/ 2410447 h 2784413"/>
                  <a:gd name="connsiteX0" fmla="*/ 569230 w 3078961"/>
                  <a:gd name="connsiteY0" fmla="*/ 2438157 h 2784162"/>
                  <a:gd name="connsiteX1" fmla="*/ 402976 w 3078961"/>
                  <a:gd name="connsiteY1" fmla="*/ 1080411 h 2784162"/>
                  <a:gd name="connsiteX2" fmla="*/ 42758 w 3078961"/>
                  <a:gd name="connsiteY2" fmla="*/ 706338 h 2784162"/>
                  <a:gd name="connsiteX3" fmla="*/ 1497485 w 3078961"/>
                  <a:gd name="connsiteY3" fmla="*/ 332265 h 2784162"/>
                  <a:gd name="connsiteX4" fmla="*/ 2522722 w 3078961"/>
                  <a:gd name="connsiteY4" fmla="*/ 13611 h 2784162"/>
                  <a:gd name="connsiteX5" fmla="*/ 2896795 w 3078961"/>
                  <a:gd name="connsiteY5" fmla="*/ 803320 h 2784162"/>
                  <a:gd name="connsiteX6" fmla="*/ 2051667 w 3078961"/>
                  <a:gd name="connsiteY6" fmla="*/ 1205102 h 2784162"/>
                  <a:gd name="connsiteX7" fmla="*/ 1899267 w 3078961"/>
                  <a:gd name="connsiteY7" fmla="*/ 1496047 h 2784162"/>
                  <a:gd name="connsiteX8" fmla="*/ 2245631 w 3078961"/>
                  <a:gd name="connsiteY8" fmla="*/ 1579174 h 2784162"/>
                  <a:gd name="connsiteX9" fmla="*/ 3035340 w 3078961"/>
                  <a:gd name="connsiteY9" fmla="*/ 1662302 h 2784162"/>
                  <a:gd name="connsiteX10" fmla="*/ 2813667 w 3078961"/>
                  <a:gd name="connsiteY10" fmla="*/ 2756811 h 2784162"/>
                  <a:gd name="connsiteX11" fmla="*/ 1455922 w 3078961"/>
                  <a:gd name="connsiteY11" fmla="*/ 2452011 h 2784162"/>
                  <a:gd name="connsiteX12" fmla="*/ 569230 w 3078961"/>
                  <a:gd name="connsiteY12" fmla="*/ 2438157 h 2784162"/>
                  <a:gd name="connsiteX0" fmla="*/ 559650 w 3069381"/>
                  <a:gd name="connsiteY0" fmla="*/ 2438157 h 2784162"/>
                  <a:gd name="connsiteX1" fmla="*/ 476523 w 3069381"/>
                  <a:gd name="connsiteY1" fmla="*/ 1468338 h 2784162"/>
                  <a:gd name="connsiteX2" fmla="*/ 33178 w 3069381"/>
                  <a:gd name="connsiteY2" fmla="*/ 706338 h 2784162"/>
                  <a:gd name="connsiteX3" fmla="*/ 1487905 w 3069381"/>
                  <a:gd name="connsiteY3" fmla="*/ 332265 h 2784162"/>
                  <a:gd name="connsiteX4" fmla="*/ 2513142 w 3069381"/>
                  <a:gd name="connsiteY4" fmla="*/ 13611 h 2784162"/>
                  <a:gd name="connsiteX5" fmla="*/ 2887215 w 3069381"/>
                  <a:gd name="connsiteY5" fmla="*/ 803320 h 2784162"/>
                  <a:gd name="connsiteX6" fmla="*/ 2042087 w 3069381"/>
                  <a:gd name="connsiteY6" fmla="*/ 1205102 h 2784162"/>
                  <a:gd name="connsiteX7" fmla="*/ 1889687 w 3069381"/>
                  <a:gd name="connsiteY7" fmla="*/ 1496047 h 2784162"/>
                  <a:gd name="connsiteX8" fmla="*/ 2236051 w 3069381"/>
                  <a:gd name="connsiteY8" fmla="*/ 1579174 h 2784162"/>
                  <a:gd name="connsiteX9" fmla="*/ 3025760 w 3069381"/>
                  <a:gd name="connsiteY9" fmla="*/ 1662302 h 2784162"/>
                  <a:gd name="connsiteX10" fmla="*/ 2804087 w 3069381"/>
                  <a:gd name="connsiteY10" fmla="*/ 2756811 h 2784162"/>
                  <a:gd name="connsiteX11" fmla="*/ 1446342 w 3069381"/>
                  <a:gd name="connsiteY11" fmla="*/ 2452011 h 2784162"/>
                  <a:gd name="connsiteX12" fmla="*/ 559650 w 3069381"/>
                  <a:gd name="connsiteY12" fmla="*/ 2438157 h 2784162"/>
                  <a:gd name="connsiteX0" fmla="*/ 554980 w 3064711"/>
                  <a:gd name="connsiteY0" fmla="*/ 2438157 h 2784162"/>
                  <a:gd name="connsiteX1" fmla="*/ 471853 w 3064711"/>
                  <a:gd name="connsiteY1" fmla="*/ 1468338 h 2784162"/>
                  <a:gd name="connsiteX2" fmla="*/ 28508 w 3064711"/>
                  <a:gd name="connsiteY2" fmla="*/ 706338 h 2784162"/>
                  <a:gd name="connsiteX3" fmla="*/ 1483235 w 3064711"/>
                  <a:gd name="connsiteY3" fmla="*/ 332265 h 2784162"/>
                  <a:gd name="connsiteX4" fmla="*/ 2508472 w 3064711"/>
                  <a:gd name="connsiteY4" fmla="*/ 13611 h 2784162"/>
                  <a:gd name="connsiteX5" fmla="*/ 2882545 w 3064711"/>
                  <a:gd name="connsiteY5" fmla="*/ 803320 h 2784162"/>
                  <a:gd name="connsiteX6" fmla="*/ 2037417 w 3064711"/>
                  <a:gd name="connsiteY6" fmla="*/ 1205102 h 2784162"/>
                  <a:gd name="connsiteX7" fmla="*/ 1885017 w 3064711"/>
                  <a:gd name="connsiteY7" fmla="*/ 1496047 h 2784162"/>
                  <a:gd name="connsiteX8" fmla="*/ 2231381 w 3064711"/>
                  <a:gd name="connsiteY8" fmla="*/ 1579174 h 2784162"/>
                  <a:gd name="connsiteX9" fmla="*/ 3021090 w 3064711"/>
                  <a:gd name="connsiteY9" fmla="*/ 1662302 h 2784162"/>
                  <a:gd name="connsiteX10" fmla="*/ 2799417 w 3064711"/>
                  <a:gd name="connsiteY10" fmla="*/ 2756811 h 2784162"/>
                  <a:gd name="connsiteX11" fmla="*/ 1441672 w 3064711"/>
                  <a:gd name="connsiteY11" fmla="*/ 2452011 h 2784162"/>
                  <a:gd name="connsiteX12" fmla="*/ 554980 w 3064711"/>
                  <a:gd name="connsiteY12" fmla="*/ 2438157 h 2784162"/>
                  <a:gd name="connsiteX0" fmla="*/ 392099 w 3068084"/>
                  <a:gd name="connsiteY0" fmla="*/ 2465866 h 2783915"/>
                  <a:gd name="connsiteX1" fmla="*/ 475226 w 3068084"/>
                  <a:gd name="connsiteY1" fmla="*/ 1468338 h 2783915"/>
                  <a:gd name="connsiteX2" fmla="*/ 31881 w 3068084"/>
                  <a:gd name="connsiteY2" fmla="*/ 706338 h 2783915"/>
                  <a:gd name="connsiteX3" fmla="*/ 1486608 w 3068084"/>
                  <a:gd name="connsiteY3" fmla="*/ 332265 h 2783915"/>
                  <a:gd name="connsiteX4" fmla="*/ 2511845 w 3068084"/>
                  <a:gd name="connsiteY4" fmla="*/ 13611 h 2783915"/>
                  <a:gd name="connsiteX5" fmla="*/ 2885918 w 3068084"/>
                  <a:gd name="connsiteY5" fmla="*/ 803320 h 2783915"/>
                  <a:gd name="connsiteX6" fmla="*/ 2040790 w 3068084"/>
                  <a:gd name="connsiteY6" fmla="*/ 1205102 h 2783915"/>
                  <a:gd name="connsiteX7" fmla="*/ 1888390 w 3068084"/>
                  <a:gd name="connsiteY7" fmla="*/ 1496047 h 2783915"/>
                  <a:gd name="connsiteX8" fmla="*/ 2234754 w 3068084"/>
                  <a:gd name="connsiteY8" fmla="*/ 1579174 h 2783915"/>
                  <a:gd name="connsiteX9" fmla="*/ 3024463 w 3068084"/>
                  <a:gd name="connsiteY9" fmla="*/ 1662302 h 2783915"/>
                  <a:gd name="connsiteX10" fmla="*/ 2802790 w 3068084"/>
                  <a:gd name="connsiteY10" fmla="*/ 2756811 h 2783915"/>
                  <a:gd name="connsiteX11" fmla="*/ 1445045 w 3068084"/>
                  <a:gd name="connsiteY11" fmla="*/ 2452011 h 2783915"/>
                  <a:gd name="connsiteX12" fmla="*/ 392099 w 3068084"/>
                  <a:gd name="connsiteY12" fmla="*/ 2465866 h 2783915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2577069 w 3025244"/>
                  <a:gd name="connsiteY9" fmla="*/ 1548618 h 2794921"/>
                  <a:gd name="connsiteX10" fmla="*/ 3020413 w 3025244"/>
                  <a:gd name="connsiteY10" fmla="*/ 1673308 h 2794921"/>
                  <a:gd name="connsiteX11" fmla="*/ 2798740 w 3025244"/>
                  <a:gd name="connsiteY11" fmla="*/ 2767817 h 2794921"/>
                  <a:gd name="connsiteX12" fmla="*/ 1440995 w 3025244"/>
                  <a:gd name="connsiteY12" fmla="*/ 2463017 h 2794921"/>
                  <a:gd name="connsiteX13" fmla="*/ 388049 w 3025244"/>
                  <a:gd name="connsiteY13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530431 h 2848480"/>
                  <a:gd name="connsiteX1" fmla="*/ 471176 w 3025244"/>
                  <a:gd name="connsiteY1" fmla="*/ 1532903 h 2848480"/>
                  <a:gd name="connsiteX2" fmla="*/ 27831 w 3025244"/>
                  <a:gd name="connsiteY2" fmla="*/ 770903 h 2848480"/>
                  <a:gd name="connsiteX3" fmla="*/ 1399431 w 3025244"/>
                  <a:gd name="connsiteY3" fmla="*/ 299848 h 2848480"/>
                  <a:gd name="connsiteX4" fmla="*/ 2803070 w 3025244"/>
                  <a:gd name="connsiteY4" fmla="*/ 21026 h 2848480"/>
                  <a:gd name="connsiteX5" fmla="*/ 2881868 w 3025244"/>
                  <a:gd name="connsiteY5" fmla="*/ 867885 h 2848480"/>
                  <a:gd name="connsiteX6" fmla="*/ 2036740 w 3025244"/>
                  <a:gd name="connsiteY6" fmla="*/ 1269667 h 2848480"/>
                  <a:gd name="connsiteX7" fmla="*/ 1884340 w 3025244"/>
                  <a:gd name="connsiteY7" fmla="*/ 1560612 h 2848480"/>
                  <a:gd name="connsiteX8" fmla="*/ 2230704 w 3025244"/>
                  <a:gd name="connsiteY8" fmla="*/ 1643739 h 2848480"/>
                  <a:gd name="connsiteX9" fmla="*/ 3020413 w 3025244"/>
                  <a:gd name="connsiteY9" fmla="*/ 1726867 h 2848480"/>
                  <a:gd name="connsiteX10" fmla="*/ 2798740 w 3025244"/>
                  <a:gd name="connsiteY10" fmla="*/ 2821376 h 2848480"/>
                  <a:gd name="connsiteX11" fmla="*/ 1440995 w 3025244"/>
                  <a:gd name="connsiteY11" fmla="*/ 2516576 h 2848480"/>
                  <a:gd name="connsiteX12" fmla="*/ 388049 w 3025244"/>
                  <a:gd name="connsiteY12" fmla="*/ 2530431 h 2848480"/>
                  <a:gd name="connsiteX0" fmla="*/ 388049 w 3107782"/>
                  <a:gd name="connsiteY0" fmla="*/ 2532553 h 2850602"/>
                  <a:gd name="connsiteX1" fmla="*/ 471176 w 3107782"/>
                  <a:gd name="connsiteY1" fmla="*/ 1535025 h 2850602"/>
                  <a:gd name="connsiteX2" fmla="*/ 27831 w 3107782"/>
                  <a:gd name="connsiteY2" fmla="*/ 773025 h 2850602"/>
                  <a:gd name="connsiteX3" fmla="*/ 1399431 w 3107782"/>
                  <a:gd name="connsiteY3" fmla="*/ 301970 h 2850602"/>
                  <a:gd name="connsiteX4" fmla="*/ 2803070 w 3107782"/>
                  <a:gd name="connsiteY4" fmla="*/ 23148 h 2850602"/>
                  <a:gd name="connsiteX5" fmla="*/ 3053318 w 3107782"/>
                  <a:gd name="connsiteY5" fmla="*/ 908107 h 2850602"/>
                  <a:gd name="connsiteX6" fmla="*/ 2036740 w 3107782"/>
                  <a:gd name="connsiteY6" fmla="*/ 1271789 h 2850602"/>
                  <a:gd name="connsiteX7" fmla="*/ 1884340 w 3107782"/>
                  <a:gd name="connsiteY7" fmla="*/ 1562734 h 2850602"/>
                  <a:gd name="connsiteX8" fmla="*/ 2230704 w 3107782"/>
                  <a:gd name="connsiteY8" fmla="*/ 1645861 h 2850602"/>
                  <a:gd name="connsiteX9" fmla="*/ 3020413 w 3107782"/>
                  <a:gd name="connsiteY9" fmla="*/ 1728989 h 2850602"/>
                  <a:gd name="connsiteX10" fmla="*/ 2798740 w 3107782"/>
                  <a:gd name="connsiteY10" fmla="*/ 2823498 h 2850602"/>
                  <a:gd name="connsiteX11" fmla="*/ 1440995 w 3107782"/>
                  <a:gd name="connsiteY11" fmla="*/ 2518698 h 2850602"/>
                  <a:gd name="connsiteX12" fmla="*/ 388049 w 3107782"/>
                  <a:gd name="connsiteY12" fmla="*/ 2532553 h 2850602"/>
                  <a:gd name="connsiteX0" fmla="*/ 388049 w 3196033"/>
                  <a:gd name="connsiteY0" fmla="*/ 2532553 h 2850602"/>
                  <a:gd name="connsiteX1" fmla="*/ 471176 w 3196033"/>
                  <a:gd name="connsiteY1" fmla="*/ 1535025 h 2850602"/>
                  <a:gd name="connsiteX2" fmla="*/ 27831 w 3196033"/>
                  <a:gd name="connsiteY2" fmla="*/ 773025 h 2850602"/>
                  <a:gd name="connsiteX3" fmla="*/ 1399431 w 3196033"/>
                  <a:gd name="connsiteY3" fmla="*/ 301970 h 2850602"/>
                  <a:gd name="connsiteX4" fmla="*/ 2803070 w 3196033"/>
                  <a:gd name="connsiteY4" fmla="*/ 23148 h 2850602"/>
                  <a:gd name="connsiteX5" fmla="*/ 3053318 w 3196033"/>
                  <a:gd name="connsiteY5" fmla="*/ 908107 h 2850602"/>
                  <a:gd name="connsiteX6" fmla="*/ 2036740 w 3196033"/>
                  <a:gd name="connsiteY6" fmla="*/ 1271789 h 2850602"/>
                  <a:gd name="connsiteX7" fmla="*/ 1884340 w 3196033"/>
                  <a:gd name="connsiteY7" fmla="*/ 1562734 h 2850602"/>
                  <a:gd name="connsiteX8" fmla="*/ 2230704 w 3196033"/>
                  <a:gd name="connsiteY8" fmla="*/ 1645861 h 2850602"/>
                  <a:gd name="connsiteX9" fmla="*/ 3020413 w 3196033"/>
                  <a:gd name="connsiteY9" fmla="*/ 1728989 h 2850602"/>
                  <a:gd name="connsiteX10" fmla="*/ 2798740 w 3196033"/>
                  <a:gd name="connsiteY10" fmla="*/ 2823498 h 2850602"/>
                  <a:gd name="connsiteX11" fmla="*/ 1440995 w 3196033"/>
                  <a:gd name="connsiteY11" fmla="*/ 2518698 h 2850602"/>
                  <a:gd name="connsiteX12" fmla="*/ 388049 w 3196033"/>
                  <a:gd name="connsiteY12" fmla="*/ 2532553 h 2850602"/>
                  <a:gd name="connsiteX0" fmla="*/ 360488 w 3168472"/>
                  <a:gd name="connsiteY0" fmla="*/ 2528755 h 2846804"/>
                  <a:gd name="connsiteX1" fmla="*/ 443615 w 3168472"/>
                  <a:gd name="connsiteY1" fmla="*/ 1531227 h 2846804"/>
                  <a:gd name="connsiteX2" fmla="*/ 270 w 3168472"/>
                  <a:gd name="connsiteY2" fmla="*/ 769227 h 2846804"/>
                  <a:gd name="connsiteX3" fmla="*/ 395128 w 3168472"/>
                  <a:gd name="connsiteY3" fmla="*/ 349887 h 2846804"/>
                  <a:gd name="connsiteX4" fmla="*/ 1371870 w 3168472"/>
                  <a:gd name="connsiteY4" fmla="*/ 298172 h 2846804"/>
                  <a:gd name="connsiteX5" fmla="*/ 2775509 w 3168472"/>
                  <a:gd name="connsiteY5" fmla="*/ 19350 h 2846804"/>
                  <a:gd name="connsiteX6" fmla="*/ 3025757 w 3168472"/>
                  <a:gd name="connsiteY6" fmla="*/ 904309 h 2846804"/>
                  <a:gd name="connsiteX7" fmla="*/ 2009179 w 3168472"/>
                  <a:gd name="connsiteY7" fmla="*/ 1267991 h 2846804"/>
                  <a:gd name="connsiteX8" fmla="*/ 1856779 w 3168472"/>
                  <a:gd name="connsiteY8" fmla="*/ 1558936 h 2846804"/>
                  <a:gd name="connsiteX9" fmla="*/ 2203143 w 3168472"/>
                  <a:gd name="connsiteY9" fmla="*/ 1642063 h 2846804"/>
                  <a:gd name="connsiteX10" fmla="*/ 2992852 w 3168472"/>
                  <a:gd name="connsiteY10" fmla="*/ 1725191 h 2846804"/>
                  <a:gd name="connsiteX11" fmla="*/ 2771179 w 3168472"/>
                  <a:gd name="connsiteY11" fmla="*/ 2819700 h 2846804"/>
                  <a:gd name="connsiteX12" fmla="*/ 1413434 w 3168472"/>
                  <a:gd name="connsiteY12" fmla="*/ 2514900 h 2846804"/>
                  <a:gd name="connsiteX13" fmla="*/ 360488 w 3168472"/>
                  <a:gd name="connsiteY13" fmla="*/ 2528755 h 2846804"/>
                  <a:gd name="connsiteX0" fmla="*/ 360488 w 3169106"/>
                  <a:gd name="connsiteY0" fmla="*/ 2543695 h 2861744"/>
                  <a:gd name="connsiteX1" fmla="*/ 443615 w 3169106"/>
                  <a:gd name="connsiteY1" fmla="*/ 1546167 h 2861744"/>
                  <a:gd name="connsiteX2" fmla="*/ 270 w 3169106"/>
                  <a:gd name="connsiteY2" fmla="*/ 784167 h 2861744"/>
                  <a:gd name="connsiteX3" fmla="*/ 395128 w 3169106"/>
                  <a:gd name="connsiteY3" fmla="*/ 364827 h 2861744"/>
                  <a:gd name="connsiteX4" fmla="*/ 1352820 w 3169106"/>
                  <a:gd name="connsiteY4" fmla="*/ 198812 h 2861744"/>
                  <a:gd name="connsiteX5" fmla="*/ 2775509 w 3169106"/>
                  <a:gd name="connsiteY5" fmla="*/ 34290 h 2861744"/>
                  <a:gd name="connsiteX6" fmla="*/ 3025757 w 3169106"/>
                  <a:gd name="connsiteY6" fmla="*/ 919249 h 2861744"/>
                  <a:gd name="connsiteX7" fmla="*/ 2009179 w 3169106"/>
                  <a:gd name="connsiteY7" fmla="*/ 1282931 h 2861744"/>
                  <a:gd name="connsiteX8" fmla="*/ 1856779 w 3169106"/>
                  <a:gd name="connsiteY8" fmla="*/ 1573876 h 2861744"/>
                  <a:gd name="connsiteX9" fmla="*/ 2203143 w 3169106"/>
                  <a:gd name="connsiteY9" fmla="*/ 1657003 h 2861744"/>
                  <a:gd name="connsiteX10" fmla="*/ 2992852 w 3169106"/>
                  <a:gd name="connsiteY10" fmla="*/ 1740131 h 2861744"/>
                  <a:gd name="connsiteX11" fmla="*/ 2771179 w 3169106"/>
                  <a:gd name="connsiteY11" fmla="*/ 2834640 h 2861744"/>
                  <a:gd name="connsiteX12" fmla="*/ 1413434 w 3169106"/>
                  <a:gd name="connsiteY12" fmla="*/ 2529840 h 2861744"/>
                  <a:gd name="connsiteX13" fmla="*/ 360488 w 3169106"/>
                  <a:gd name="connsiteY13" fmla="*/ 2543695 h 2861744"/>
                  <a:gd name="connsiteX0" fmla="*/ 997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99758 w 2908376"/>
                  <a:gd name="connsiteY13" fmla="*/ 2543695 h 2861744"/>
                  <a:gd name="connsiteX0" fmla="*/ 1378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137858 w 2908376"/>
                  <a:gd name="connsiteY13" fmla="*/ 2543695 h 2861744"/>
                  <a:gd name="connsiteX0" fmla="*/ 137858 w 2908376"/>
                  <a:gd name="connsiteY0" fmla="*/ 2543695 h 2875279"/>
                  <a:gd name="connsiteX1" fmla="*/ 182885 w 2908376"/>
                  <a:gd name="connsiteY1" fmla="*/ 1546167 h 2875279"/>
                  <a:gd name="connsiteX2" fmla="*/ 44340 w 2908376"/>
                  <a:gd name="connsiteY2" fmla="*/ 717492 h 2875279"/>
                  <a:gd name="connsiteX3" fmla="*/ 134398 w 2908376"/>
                  <a:gd name="connsiteY3" fmla="*/ 364827 h 2875279"/>
                  <a:gd name="connsiteX4" fmla="*/ 1092090 w 2908376"/>
                  <a:gd name="connsiteY4" fmla="*/ 198812 h 2875279"/>
                  <a:gd name="connsiteX5" fmla="*/ 2514779 w 2908376"/>
                  <a:gd name="connsiteY5" fmla="*/ 34290 h 2875279"/>
                  <a:gd name="connsiteX6" fmla="*/ 2765027 w 2908376"/>
                  <a:gd name="connsiteY6" fmla="*/ 919249 h 2875279"/>
                  <a:gd name="connsiteX7" fmla="*/ 1748449 w 2908376"/>
                  <a:gd name="connsiteY7" fmla="*/ 1282931 h 2875279"/>
                  <a:gd name="connsiteX8" fmla="*/ 1596049 w 2908376"/>
                  <a:gd name="connsiteY8" fmla="*/ 1573876 h 2875279"/>
                  <a:gd name="connsiteX9" fmla="*/ 1942413 w 2908376"/>
                  <a:gd name="connsiteY9" fmla="*/ 1657003 h 2875279"/>
                  <a:gd name="connsiteX10" fmla="*/ 2732122 w 2908376"/>
                  <a:gd name="connsiteY10" fmla="*/ 1740131 h 2875279"/>
                  <a:gd name="connsiteX11" fmla="*/ 2510449 w 2908376"/>
                  <a:gd name="connsiteY11" fmla="*/ 2834640 h 2875279"/>
                  <a:gd name="connsiteX12" fmla="*/ 1209854 w 2908376"/>
                  <a:gd name="connsiteY12" fmla="*/ 2691765 h 2875279"/>
                  <a:gd name="connsiteX13" fmla="*/ 137858 w 2908376"/>
                  <a:gd name="connsiteY13" fmla="*/ 2543695 h 2875279"/>
                  <a:gd name="connsiteX0" fmla="*/ 137858 w 2765027"/>
                  <a:gd name="connsiteY0" fmla="*/ 2543695 h 2875279"/>
                  <a:gd name="connsiteX1" fmla="*/ 182885 w 2765027"/>
                  <a:gd name="connsiteY1" fmla="*/ 1546167 h 2875279"/>
                  <a:gd name="connsiteX2" fmla="*/ 44340 w 2765027"/>
                  <a:gd name="connsiteY2" fmla="*/ 717492 h 2875279"/>
                  <a:gd name="connsiteX3" fmla="*/ 134398 w 2765027"/>
                  <a:gd name="connsiteY3" fmla="*/ 364827 h 2875279"/>
                  <a:gd name="connsiteX4" fmla="*/ 1092090 w 2765027"/>
                  <a:gd name="connsiteY4" fmla="*/ 198812 h 2875279"/>
                  <a:gd name="connsiteX5" fmla="*/ 2514779 w 2765027"/>
                  <a:gd name="connsiteY5" fmla="*/ 34290 h 2875279"/>
                  <a:gd name="connsiteX6" fmla="*/ 2765027 w 2765027"/>
                  <a:gd name="connsiteY6" fmla="*/ 919249 h 2875279"/>
                  <a:gd name="connsiteX7" fmla="*/ 1748449 w 2765027"/>
                  <a:gd name="connsiteY7" fmla="*/ 1282931 h 2875279"/>
                  <a:gd name="connsiteX8" fmla="*/ 1596049 w 2765027"/>
                  <a:gd name="connsiteY8" fmla="*/ 1573876 h 2875279"/>
                  <a:gd name="connsiteX9" fmla="*/ 1942413 w 2765027"/>
                  <a:gd name="connsiteY9" fmla="*/ 1657003 h 2875279"/>
                  <a:gd name="connsiteX10" fmla="*/ 2732122 w 2765027"/>
                  <a:gd name="connsiteY10" fmla="*/ 1740131 h 2875279"/>
                  <a:gd name="connsiteX11" fmla="*/ 2510449 w 2765027"/>
                  <a:gd name="connsiteY11" fmla="*/ 2834640 h 2875279"/>
                  <a:gd name="connsiteX12" fmla="*/ 1209854 w 2765027"/>
                  <a:gd name="connsiteY12" fmla="*/ 2691765 h 2875279"/>
                  <a:gd name="connsiteX13" fmla="*/ 137858 w 2765027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149758"/>
                  <a:gd name="connsiteY0" fmla="*/ 2568488 h 2900072"/>
                  <a:gd name="connsiteX1" fmla="*/ 182885 w 3149758"/>
                  <a:gd name="connsiteY1" fmla="*/ 1570960 h 2900072"/>
                  <a:gd name="connsiteX2" fmla="*/ 44340 w 3149758"/>
                  <a:gd name="connsiteY2" fmla="*/ 742285 h 2900072"/>
                  <a:gd name="connsiteX3" fmla="*/ 134398 w 3149758"/>
                  <a:gd name="connsiteY3" fmla="*/ 389620 h 2900072"/>
                  <a:gd name="connsiteX4" fmla="*/ 1092090 w 3149758"/>
                  <a:gd name="connsiteY4" fmla="*/ 223605 h 2900072"/>
                  <a:gd name="connsiteX5" fmla="*/ 3076754 w 3149758"/>
                  <a:gd name="connsiteY5" fmla="*/ 59083 h 2900072"/>
                  <a:gd name="connsiteX6" fmla="*/ 2679302 w 3149758"/>
                  <a:gd name="connsiteY6" fmla="*/ 1315517 h 2900072"/>
                  <a:gd name="connsiteX7" fmla="*/ 1748449 w 3149758"/>
                  <a:gd name="connsiteY7" fmla="*/ 1307724 h 2900072"/>
                  <a:gd name="connsiteX8" fmla="*/ 1596049 w 3149758"/>
                  <a:gd name="connsiteY8" fmla="*/ 1598669 h 2900072"/>
                  <a:gd name="connsiteX9" fmla="*/ 1942413 w 3149758"/>
                  <a:gd name="connsiteY9" fmla="*/ 1681796 h 2900072"/>
                  <a:gd name="connsiteX10" fmla="*/ 2732122 w 3149758"/>
                  <a:gd name="connsiteY10" fmla="*/ 1764924 h 2900072"/>
                  <a:gd name="connsiteX11" fmla="*/ 2510449 w 3149758"/>
                  <a:gd name="connsiteY11" fmla="*/ 2859433 h 2900072"/>
                  <a:gd name="connsiteX12" fmla="*/ 1209854 w 3149758"/>
                  <a:gd name="connsiteY12" fmla="*/ 2716558 h 2900072"/>
                  <a:gd name="connsiteX13" fmla="*/ 137858 w 3149758"/>
                  <a:gd name="connsiteY13" fmla="*/ 2568488 h 2900072"/>
                  <a:gd name="connsiteX0" fmla="*/ 137858 w 2792642"/>
                  <a:gd name="connsiteY0" fmla="*/ 2406784 h 2738368"/>
                  <a:gd name="connsiteX1" fmla="*/ 182885 w 2792642"/>
                  <a:gd name="connsiteY1" fmla="*/ 1409256 h 2738368"/>
                  <a:gd name="connsiteX2" fmla="*/ 44340 w 2792642"/>
                  <a:gd name="connsiteY2" fmla="*/ 580581 h 2738368"/>
                  <a:gd name="connsiteX3" fmla="*/ 134398 w 2792642"/>
                  <a:gd name="connsiteY3" fmla="*/ 227916 h 2738368"/>
                  <a:gd name="connsiteX4" fmla="*/ 1092090 w 2792642"/>
                  <a:gd name="connsiteY4" fmla="*/ 61901 h 2738368"/>
                  <a:gd name="connsiteX5" fmla="*/ 2600504 w 2792642"/>
                  <a:gd name="connsiteY5" fmla="*/ 97404 h 2738368"/>
                  <a:gd name="connsiteX6" fmla="*/ 2679302 w 2792642"/>
                  <a:gd name="connsiteY6" fmla="*/ 1153813 h 2738368"/>
                  <a:gd name="connsiteX7" fmla="*/ 1748449 w 2792642"/>
                  <a:gd name="connsiteY7" fmla="*/ 1146020 h 2738368"/>
                  <a:gd name="connsiteX8" fmla="*/ 1596049 w 2792642"/>
                  <a:gd name="connsiteY8" fmla="*/ 1436965 h 2738368"/>
                  <a:gd name="connsiteX9" fmla="*/ 1942413 w 2792642"/>
                  <a:gd name="connsiteY9" fmla="*/ 1520092 h 2738368"/>
                  <a:gd name="connsiteX10" fmla="*/ 2732122 w 2792642"/>
                  <a:gd name="connsiteY10" fmla="*/ 1603220 h 2738368"/>
                  <a:gd name="connsiteX11" fmla="*/ 2510449 w 2792642"/>
                  <a:gd name="connsiteY11" fmla="*/ 2697729 h 2738368"/>
                  <a:gd name="connsiteX12" fmla="*/ 1209854 w 2792642"/>
                  <a:gd name="connsiteY12" fmla="*/ 2554854 h 2738368"/>
                  <a:gd name="connsiteX13" fmla="*/ 137858 w 2792642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830713"/>
                  <a:gd name="connsiteY0" fmla="*/ 2406784 h 2738368"/>
                  <a:gd name="connsiteX1" fmla="*/ 182885 w 2830713"/>
                  <a:gd name="connsiteY1" fmla="*/ 1409256 h 2738368"/>
                  <a:gd name="connsiteX2" fmla="*/ 44340 w 2830713"/>
                  <a:gd name="connsiteY2" fmla="*/ 580581 h 2738368"/>
                  <a:gd name="connsiteX3" fmla="*/ 134398 w 2830713"/>
                  <a:gd name="connsiteY3" fmla="*/ 227916 h 2738368"/>
                  <a:gd name="connsiteX4" fmla="*/ 1092090 w 2830713"/>
                  <a:gd name="connsiteY4" fmla="*/ 61901 h 2738368"/>
                  <a:gd name="connsiteX5" fmla="*/ 2600504 w 2830713"/>
                  <a:gd name="connsiteY5" fmla="*/ 97404 h 2738368"/>
                  <a:gd name="connsiteX6" fmla="*/ 2679302 w 2830713"/>
                  <a:gd name="connsiteY6" fmla="*/ 1153813 h 2738368"/>
                  <a:gd name="connsiteX7" fmla="*/ 1786549 w 2830713"/>
                  <a:gd name="connsiteY7" fmla="*/ 1222220 h 2738368"/>
                  <a:gd name="connsiteX8" fmla="*/ 1596049 w 2830713"/>
                  <a:gd name="connsiteY8" fmla="*/ 1436965 h 2738368"/>
                  <a:gd name="connsiteX9" fmla="*/ 1942413 w 2830713"/>
                  <a:gd name="connsiteY9" fmla="*/ 1520092 h 2738368"/>
                  <a:gd name="connsiteX10" fmla="*/ 2827372 w 2830713"/>
                  <a:gd name="connsiteY10" fmla="*/ 1641320 h 2738368"/>
                  <a:gd name="connsiteX11" fmla="*/ 2510449 w 2830713"/>
                  <a:gd name="connsiteY11" fmla="*/ 2697729 h 2738368"/>
                  <a:gd name="connsiteX12" fmla="*/ 1209854 w 2830713"/>
                  <a:gd name="connsiteY12" fmla="*/ 2554854 h 2738368"/>
                  <a:gd name="connsiteX13" fmla="*/ 137858 w 2830713"/>
                  <a:gd name="connsiteY13" fmla="*/ 2406784 h 2738368"/>
                  <a:gd name="connsiteX0" fmla="*/ 137858 w 2828919"/>
                  <a:gd name="connsiteY0" fmla="*/ 2406784 h 2738368"/>
                  <a:gd name="connsiteX1" fmla="*/ 182885 w 2828919"/>
                  <a:gd name="connsiteY1" fmla="*/ 1409256 h 2738368"/>
                  <a:gd name="connsiteX2" fmla="*/ 44340 w 2828919"/>
                  <a:gd name="connsiteY2" fmla="*/ 580581 h 2738368"/>
                  <a:gd name="connsiteX3" fmla="*/ 134398 w 2828919"/>
                  <a:gd name="connsiteY3" fmla="*/ 227916 h 2738368"/>
                  <a:gd name="connsiteX4" fmla="*/ 1092090 w 2828919"/>
                  <a:gd name="connsiteY4" fmla="*/ 61901 h 2738368"/>
                  <a:gd name="connsiteX5" fmla="*/ 2600504 w 2828919"/>
                  <a:gd name="connsiteY5" fmla="*/ 97404 h 2738368"/>
                  <a:gd name="connsiteX6" fmla="*/ 2679302 w 2828919"/>
                  <a:gd name="connsiteY6" fmla="*/ 1153813 h 2738368"/>
                  <a:gd name="connsiteX7" fmla="*/ 1786549 w 2828919"/>
                  <a:gd name="connsiteY7" fmla="*/ 1222220 h 2738368"/>
                  <a:gd name="connsiteX8" fmla="*/ 1596049 w 2828919"/>
                  <a:gd name="connsiteY8" fmla="*/ 1436965 h 2738368"/>
                  <a:gd name="connsiteX9" fmla="*/ 1942413 w 2828919"/>
                  <a:gd name="connsiteY9" fmla="*/ 1520092 h 2738368"/>
                  <a:gd name="connsiteX10" fmla="*/ 2827372 w 2828919"/>
                  <a:gd name="connsiteY10" fmla="*/ 1641320 h 2738368"/>
                  <a:gd name="connsiteX11" fmla="*/ 2510449 w 2828919"/>
                  <a:gd name="connsiteY11" fmla="*/ 2697729 h 2738368"/>
                  <a:gd name="connsiteX12" fmla="*/ 1209854 w 2828919"/>
                  <a:gd name="connsiteY12" fmla="*/ 2554854 h 2738368"/>
                  <a:gd name="connsiteX13" fmla="*/ 137858 w 2828919"/>
                  <a:gd name="connsiteY13" fmla="*/ 2406784 h 2738368"/>
                  <a:gd name="connsiteX0" fmla="*/ 137858 w 2837144"/>
                  <a:gd name="connsiteY0" fmla="*/ 2406784 h 2738368"/>
                  <a:gd name="connsiteX1" fmla="*/ 182885 w 2837144"/>
                  <a:gd name="connsiteY1" fmla="*/ 1409256 h 2738368"/>
                  <a:gd name="connsiteX2" fmla="*/ 44340 w 2837144"/>
                  <a:gd name="connsiteY2" fmla="*/ 580581 h 2738368"/>
                  <a:gd name="connsiteX3" fmla="*/ 134398 w 2837144"/>
                  <a:gd name="connsiteY3" fmla="*/ 227916 h 2738368"/>
                  <a:gd name="connsiteX4" fmla="*/ 1092090 w 2837144"/>
                  <a:gd name="connsiteY4" fmla="*/ 61901 h 2738368"/>
                  <a:gd name="connsiteX5" fmla="*/ 2600504 w 2837144"/>
                  <a:gd name="connsiteY5" fmla="*/ 97404 h 2738368"/>
                  <a:gd name="connsiteX6" fmla="*/ 2679302 w 2837144"/>
                  <a:gd name="connsiteY6" fmla="*/ 1153813 h 2738368"/>
                  <a:gd name="connsiteX7" fmla="*/ 1786549 w 2837144"/>
                  <a:gd name="connsiteY7" fmla="*/ 1222220 h 2738368"/>
                  <a:gd name="connsiteX8" fmla="*/ 1596049 w 2837144"/>
                  <a:gd name="connsiteY8" fmla="*/ 1436965 h 2738368"/>
                  <a:gd name="connsiteX9" fmla="*/ 1942413 w 2837144"/>
                  <a:gd name="connsiteY9" fmla="*/ 1520092 h 2738368"/>
                  <a:gd name="connsiteX10" fmla="*/ 2827372 w 2837144"/>
                  <a:gd name="connsiteY10" fmla="*/ 1641320 h 2738368"/>
                  <a:gd name="connsiteX11" fmla="*/ 2510449 w 2837144"/>
                  <a:gd name="connsiteY11" fmla="*/ 2697729 h 2738368"/>
                  <a:gd name="connsiteX12" fmla="*/ 1209854 w 2837144"/>
                  <a:gd name="connsiteY12" fmla="*/ 2554854 h 2738368"/>
                  <a:gd name="connsiteX13" fmla="*/ 137858 w 2837144"/>
                  <a:gd name="connsiteY13" fmla="*/ 2406784 h 2738368"/>
                  <a:gd name="connsiteX0" fmla="*/ 137858 w 2837144"/>
                  <a:gd name="connsiteY0" fmla="*/ 2406784 h 2697729"/>
                  <a:gd name="connsiteX1" fmla="*/ 182885 w 2837144"/>
                  <a:gd name="connsiteY1" fmla="*/ 1409256 h 2697729"/>
                  <a:gd name="connsiteX2" fmla="*/ 44340 w 2837144"/>
                  <a:gd name="connsiteY2" fmla="*/ 580581 h 2697729"/>
                  <a:gd name="connsiteX3" fmla="*/ 134398 w 2837144"/>
                  <a:gd name="connsiteY3" fmla="*/ 227916 h 2697729"/>
                  <a:gd name="connsiteX4" fmla="*/ 1092090 w 2837144"/>
                  <a:gd name="connsiteY4" fmla="*/ 61901 h 2697729"/>
                  <a:gd name="connsiteX5" fmla="*/ 2600504 w 2837144"/>
                  <a:gd name="connsiteY5" fmla="*/ 97404 h 2697729"/>
                  <a:gd name="connsiteX6" fmla="*/ 2679302 w 2837144"/>
                  <a:gd name="connsiteY6" fmla="*/ 1153813 h 2697729"/>
                  <a:gd name="connsiteX7" fmla="*/ 1786549 w 2837144"/>
                  <a:gd name="connsiteY7" fmla="*/ 1222220 h 2697729"/>
                  <a:gd name="connsiteX8" fmla="*/ 1596049 w 2837144"/>
                  <a:gd name="connsiteY8" fmla="*/ 1436965 h 2697729"/>
                  <a:gd name="connsiteX9" fmla="*/ 1942413 w 2837144"/>
                  <a:gd name="connsiteY9" fmla="*/ 1520092 h 2697729"/>
                  <a:gd name="connsiteX10" fmla="*/ 2827372 w 2837144"/>
                  <a:gd name="connsiteY10" fmla="*/ 1641320 h 2697729"/>
                  <a:gd name="connsiteX11" fmla="*/ 2510449 w 2837144"/>
                  <a:gd name="connsiteY11" fmla="*/ 2697729 h 2697729"/>
                  <a:gd name="connsiteX12" fmla="*/ 1209854 w 2837144"/>
                  <a:gd name="connsiteY12" fmla="*/ 2554854 h 2697729"/>
                  <a:gd name="connsiteX13" fmla="*/ 137858 w 2837144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96049 w 2827372"/>
                  <a:gd name="connsiteY8" fmla="*/ 1436965 h 2697729"/>
                  <a:gd name="connsiteX9" fmla="*/ 1942413 w 2827372"/>
                  <a:gd name="connsiteY9" fmla="*/ 15200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48424 w 2849079"/>
                  <a:gd name="connsiteY8" fmla="*/ 1351240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48424 w 2827372"/>
                  <a:gd name="connsiteY8" fmla="*/ 1351240 h 2697729"/>
                  <a:gd name="connsiteX9" fmla="*/ 1837638 w 2827372"/>
                  <a:gd name="connsiteY9" fmla="*/ 14438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27372"/>
                  <a:gd name="connsiteY0" fmla="*/ 2396629 h 2687574"/>
                  <a:gd name="connsiteX1" fmla="*/ 182885 w 2827372"/>
                  <a:gd name="connsiteY1" fmla="*/ 1399101 h 2687574"/>
                  <a:gd name="connsiteX2" fmla="*/ 44340 w 2827372"/>
                  <a:gd name="connsiteY2" fmla="*/ 570426 h 2687574"/>
                  <a:gd name="connsiteX3" fmla="*/ 134398 w 2827372"/>
                  <a:gd name="connsiteY3" fmla="*/ 217761 h 2687574"/>
                  <a:gd name="connsiteX4" fmla="*/ 1092090 w 2827372"/>
                  <a:gd name="connsiteY4" fmla="*/ 51746 h 2687574"/>
                  <a:gd name="connsiteX5" fmla="*/ 2600504 w 2827372"/>
                  <a:gd name="connsiteY5" fmla="*/ 87249 h 2687574"/>
                  <a:gd name="connsiteX6" fmla="*/ 2707877 w 2827372"/>
                  <a:gd name="connsiteY6" fmla="*/ 1000783 h 2687574"/>
                  <a:gd name="connsiteX7" fmla="*/ 1786549 w 2827372"/>
                  <a:gd name="connsiteY7" fmla="*/ 1212065 h 2687574"/>
                  <a:gd name="connsiteX8" fmla="*/ 1548424 w 2827372"/>
                  <a:gd name="connsiteY8" fmla="*/ 1341085 h 2687574"/>
                  <a:gd name="connsiteX9" fmla="*/ 1837638 w 2827372"/>
                  <a:gd name="connsiteY9" fmla="*/ 1433737 h 2687574"/>
                  <a:gd name="connsiteX10" fmla="*/ 2827372 w 2827372"/>
                  <a:gd name="connsiteY10" fmla="*/ 1631165 h 2687574"/>
                  <a:gd name="connsiteX11" fmla="*/ 2510449 w 2827372"/>
                  <a:gd name="connsiteY11" fmla="*/ 2687574 h 2687574"/>
                  <a:gd name="connsiteX12" fmla="*/ 1209854 w 2827372"/>
                  <a:gd name="connsiteY12" fmla="*/ 2544699 h 2687574"/>
                  <a:gd name="connsiteX13" fmla="*/ 137858 w 2827372"/>
                  <a:gd name="connsiteY13" fmla="*/ 2396629 h 268757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453171 h 2744116"/>
                  <a:gd name="connsiteX1" fmla="*/ 182885 w 2827372"/>
                  <a:gd name="connsiteY1" fmla="*/ 1455643 h 2744116"/>
                  <a:gd name="connsiteX2" fmla="*/ 44340 w 2827372"/>
                  <a:gd name="connsiteY2" fmla="*/ 626968 h 2744116"/>
                  <a:gd name="connsiteX3" fmla="*/ 134398 w 2827372"/>
                  <a:gd name="connsiteY3" fmla="*/ 274303 h 2744116"/>
                  <a:gd name="connsiteX4" fmla="*/ 1092090 w 2827372"/>
                  <a:gd name="connsiteY4" fmla="*/ 108288 h 2744116"/>
                  <a:gd name="connsiteX5" fmla="*/ 2533829 w 2827372"/>
                  <a:gd name="connsiteY5" fmla="*/ 67591 h 2744116"/>
                  <a:gd name="connsiteX6" fmla="*/ 2707877 w 2827372"/>
                  <a:gd name="connsiteY6" fmla="*/ 1057325 h 2744116"/>
                  <a:gd name="connsiteX7" fmla="*/ 1786549 w 2827372"/>
                  <a:gd name="connsiteY7" fmla="*/ 1268607 h 2744116"/>
                  <a:gd name="connsiteX8" fmla="*/ 1548424 w 2827372"/>
                  <a:gd name="connsiteY8" fmla="*/ 1397627 h 2744116"/>
                  <a:gd name="connsiteX9" fmla="*/ 1837638 w 2827372"/>
                  <a:gd name="connsiteY9" fmla="*/ 1490279 h 2744116"/>
                  <a:gd name="connsiteX10" fmla="*/ 2827372 w 2827372"/>
                  <a:gd name="connsiteY10" fmla="*/ 1687707 h 2744116"/>
                  <a:gd name="connsiteX11" fmla="*/ 2510449 w 2827372"/>
                  <a:gd name="connsiteY11" fmla="*/ 2744116 h 2744116"/>
                  <a:gd name="connsiteX12" fmla="*/ 1209854 w 2827372"/>
                  <a:gd name="connsiteY12" fmla="*/ 2601241 h 2744116"/>
                  <a:gd name="connsiteX13" fmla="*/ 137858 w 2827372"/>
                  <a:gd name="connsiteY13" fmla="*/ 2453171 h 2744116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548424 w 2827372"/>
                  <a:gd name="connsiteY8" fmla="*/ 138231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039271 w 2827372"/>
                  <a:gd name="connsiteY8" fmla="*/ 1363892 h 2728805"/>
                  <a:gd name="connsiteX9" fmla="*/ 967399 w 2827372"/>
                  <a:gd name="connsiteY9" fmla="*/ 1401366 h 2728805"/>
                  <a:gd name="connsiteX10" fmla="*/ 1837638 w 2827372"/>
                  <a:gd name="connsiteY10" fmla="*/ 1474968 h 2728805"/>
                  <a:gd name="connsiteX11" fmla="*/ 2827372 w 2827372"/>
                  <a:gd name="connsiteY11" fmla="*/ 1672396 h 2728805"/>
                  <a:gd name="connsiteX12" fmla="*/ 2510449 w 2827372"/>
                  <a:gd name="connsiteY12" fmla="*/ 2728805 h 2728805"/>
                  <a:gd name="connsiteX13" fmla="*/ 1209854 w 2827372"/>
                  <a:gd name="connsiteY13" fmla="*/ 2585930 h 2728805"/>
                  <a:gd name="connsiteX14" fmla="*/ 137858 w 2827372"/>
                  <a:gd name="connsiteY14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61661 w 2751175"/>
                  <a:gd name="connsiteY0" fmla="*/ 2385580 h 2676525"/>
                  <a:gd name="connsiteX1" fmla="*/ 106688 w 2751175"/>
                  <a:gd name="connsiteY1" fmla="*/ 1388052 h 2676525"/>
                  <a:gd name="connsiteX2" fmla="*/ 58201 w 2751175"/>
                  <a:gd name="connsiteY2" fmla="*/ 206712 h 2676525"/>
                  <a:gd name="connsiteX3" fmla="*/ 1034943 w 2751175"/>
                  <a:gd name="connsiteY3" fmla="*/ 97847 h 2676525"/>
                  <a:gd name="connsiteX4" fmla="*/ 2457632 w 2751175"/>
                  <a:gd name="connsiteY4" fmla="*/ 0 h 2676525"/>
                  <a:gd name="connsiteX5" fmla="*/ 2631680 w 2751175"/>
                  <a:gd name="connsiteY5" fmla="*/ 989734 h 2676525"/>
                  <a:gd name="connsiteX6" fmla="*/ 1710352 w 2751175"/>
                  <a:gd name="connsiteY6" fmla="*/ 1201016 h 2676525"/>
                  <a:gd name="connsiteX7" fmla="*/ 891202 w 2751175"/>
                  <a:gd name="connsiteY7" fmla="*/ 1349086 h 2676525"/>
                  <a:gd name="connsiteX8" fmla="*/ 1761441 w 2751175"/>
                  <a:gd name="connsiteY8" fmla="*/ 1422688 h 2676525"/>
                  <a:gd name="connsiteX9" fmla="*/ 2751175 w 2751175"/>
                  <a:gd name="connsiteY9" fmla="*/ 1620116 h 2676525"/>
                  <a:gd name="connsiteX10" fmla="*/ 2434252 w 2751175"/>
                  <a:gd name="connsiteY10" fmla="*/ 2676525 h 2676525"/>
                  <a:gd name="connsiteX11" fmla="*/ 1133657 w 2751175"/>
                  <a:gd name="connsiteY11" fmla="*/ 2533650 h 2676525"/>
                  <a:gd name="connsiteX12" fmla="*/ 61661 w 2751175"/>
                  <a:gd name="connsiteY12" fmla="*/ 2385580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16994 w 2849383"/>
                  <a:gd name="connsiteY0" fmla="*/ 2395105 h 2676525"/>
                  <a:gd name="connsiteX1" fmla="*/ 204896 w 2849383"/>
                  <a:gd name="connsiteY1" fmla="*/ 1388052 h 2676525"/>
                  <a:gd name="connsiteX2" fmla="*/ 42109 w 2849383"/>
                  <a:gd name="connsiteY2" fmla="*/ 254337 h 2676525"/>
                  <a:gd name="connsiteX3" fmla="*/ 1133151 w 2849383"/>
                  <a:gd name="connsiteY3" fmla="*/ 97847 h 2676525"/>
                  <a:gd name="connsiteX4" fmla="*/ 2555840 w 2849383"/>
                  <a:gd name="connsiteY4" fmla="*/ 0 h 2676525"/>
                  <a:gd name="connsiteX5" fmla="*/ 2729888 w 2849383"/>
                  <a:gd name="connsiteY5" fmla="*/ 989734 h 2676525"/>
                  <a:gd name="connsiteX6" fmla="*/ 1808560 w 2849383"/>
                  <a:gd name="connsiteY6" fmla="*/ 1201016 h 2676525"/>
                  <a:gd name="connsiteX7" fmla="*/ 989410 w 2849383"/>
                  <a:gd name="connsiteY7" fmla="*/ 1349086 h 2676525"/>
                  <a:gd name="connsiteX8" fmla="*/ 1859649 w 2849383"/>
                  <a:gd name="connsiteY8" fmla="*/ 1422688 h 2676525"/>
                  <a:gd name="connsiteX9" fmla="*/ 2849383 w 2849383"/>
                  <a:gd name="connsiteY9" fmla="*/ 1620116 h 2676525"/>
                  <a:gd name="connsiteX10" fmla="*/ 2532460 w 2849383"/>
                  <a:gd name="connsiteY10" fmla="*/ 2676525 h 2676525"/>
                  <a:gd name="connsiteX11" fmla="*/ 1231865 w 2849383"/>
                  <a:gd name="connsiteY11" fmla="*/ 2533650 h 2676525"/>
                  <a:gd name="connsiteX12" fmla="*/ 16994 w 2849383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43649 w 2876038"/>
                  <a:gd name="connsiteY0" fmla="*/ 2395105 h 2676525"/>
                  <a:gd name="connsiteX1" fmla="*/ 250601 w 2876038"/>
                  <a:gd name="connsiteY1" fmla="*/ 1349952 h 2676525"/>
                  <a:gd name="connsiteX2" fmla="*/ 68764 w 2876038"/>
                  <a:gd name="connsiteY2" fmla="*/ 254337 h 2676525"/>
                  <a:gd name="connsiteX3" fmla="*/ 1159806 w 2876038"/>
                  <a:gd name="connsiteY3" fmla="*/ 97847 h 2676525"/>
                  <a:gd name="connsiteX4" fmla="*/ 2582495 w 2876038"/>
                  <a:gd name="connsiteY4" fmla="*/ 0 h 2676525"/>
                  <a:gd name="connsiteX5" fmla="*/ 2756543 w 2876038"/>
                  <a:gd name="connsiteY5" fmla="*/ 989734 h 2676525"/>
                  <a:gd name="connsiteX6" fmla="*/ 1835215 w 2876038"/>
                  <a:gd name="connsiteY6" fmla="*/ 1201016 h 2676525"/>
                  <a:gd name="connsiteX7" fmla="*/ 1016065 w 2876038"/>
                  <a:gd name="connsiteY7" fmla="*/ 1349086 h 2676525"/>
                  <a:gd name="connsiteX8" fmla="*/ 1886304 w 2876038"/>
                  <a:gd name="connsiteY8" fmla="*/ 1422688 h 2676525"/>
                  <a:gd name="connsiteX9" fmla="*/ 2876038 w 2876038"/>
                  <a:gd name="connsiteY9" fmla="*/ 1620116 h 2676525"/>
                  <a:gd name="connsiteX10" fmla="*/ 2559115 w 2876038"/>
                  <a:gd name="connsiteY10" fmla="*/ 2676525 h 2676525"/>
                  <a:gd name="connsiteX11" fmla="*/ 1258520 w 2876038"/>
                  <a:gd name="connsiteY11" fmla="*/ 2533650 h 2676525"/>
                  <a:gd name="connsiteX12" fmla="*/ 43649 w 2876038"/>
                  <a:gd name="connsiteY12" fmla="*/ 2395105 h 2676525"/>
                  <a:gd name="connsiteX0" fmla="*/ 47966 w 2880355"/>
                  <a:gd name="connsiteY0" fmla="*/ 2395105 h 2676525"/>
                  <a:gd name="connsiteX1" fmla="*/ 254918 w 2880355"/>
                  <a:gd name="connsiteY1" fmla="*/ 1349952 h 2676525"/>
                  <a:gd name="connsiteX2" fmla="*/ 73081 w 2880355"/>
                  <a:gd name="connsiteY2" fmla="*/ 254337 h 2676525"/>
                  <a:gd name="connsiteX3" fmla="*/ 1164123 w 2880355"/>
                  <a:gd name="connsiteY3" fmla="*/ 97847 h 2676525"/>
                  <a:gd name="connsiteX4" fmla="*/ 2586812 w 2880355"/>
                  <a:gd name="connsiteY4" fmla="*/ 0 h 2676525"/>
                  <a:gd name="connsiteX5" fmla="*/ 2760860 w 2880355"/>
                  <a:gd name="connsiteY5" fmla="*/ 989734 h 2676525"/>
                  <a:gd name="connsiteX6" fmla="*/ 1839532 w 2880355"/>
                  <a:gd name="connsiteY6" fmla="*/ 1201016 h 2676525"/>
                  <a:gd name="connsiteX7" fmla="*/ 1020382 w 2880355"/>
                  <a:gd name="connsiteY7" fmla="*/ 1349086 h 2676525"/>
                  <a:gd name="connsiteX8" fmla="*/ 1890621 w 2880355"/>
                  <a:gd name="connsiteY8" fmla="*/ 1422688 h 2676525"/>
                  <a:gd name="connsiteX9" fmla="*/ 2880355 w 2880355"/>
                  <a:gd name="connsiteY9" fmla="*/ 1620116 h 2676525"/>
                  <a:gd name="connsiteX10" fmla="*/ 2563432 w 2880355"/>
                  <a:gd name="connsiteY10" fmla="*/ 2676525 h 2676525"/>
                  <a:gd name="connsiteX11" fmla="*/ 1262837 w 2880355"/>
                  <a:gd name="connsiteY11" fmla="*/ 2533650 h 2676525"/>
                  <a:gd name="connsiteX12" fmla="*/ 47966 w 2880355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827194 w 2832389"/>
                  <a:gd name="connsiteY5" fmla="*/ 1056409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63445"/>
                  <a:gd name="connsiteY0" fmla="*/ 2490355 h 2771775"/>
                  <a:gd name="connsiteX1" fmla="*/ 206952 w 2863445"/>
                  <a:gd name="connsiteY1" fmla="*/ 1445202 h 2771775"/>
                  <a:gd name="connsiteX2" fmla="*/ 25115 w 2863445"/>
                  <a:gd name="connsiteY2" fmla="*/ 349587 h 2771775"/>
                  <a:gd name="connsiteX3" fmla="*/ 1116157 w 2863445"/>
                  <a:gd name="connsiteY3" fmla="*/ 193097 h 2771775"/>
                  <a:gd name="connsiteX4" fmla="*/ 2605521 w 2863445"/>
                  <a:gd name="connsiteY4" fmla="*/ 0 h 2771775"/>
                  <a:gd name="connsiteX5" fmla="*/ 2827194 w 2863445"/>
                  <a:gd name="connsiteY5" fmla="*/ 1075459 h 2771775"/>
                  <a:gd name="connsiteX6" fmla="*/ 1791566 w 2863445"/>
                  <a:gd name="connsiteY6" fmla="*/ 1296266 h 2771775"/>
                  <a:gd name="connsiteX7" fmla="*/ 972416 w 2863445"/>
                  <a:gd name="connsiteY7" fmla="*/ 1444336 h 2771775"/>
                  <a:gd name="connsiteX8" fmla="*/ 1842655 w 2863445"/>
                  <a:gd name="connsiteY8" fmla="*/ 1517938 h 2771775"/>
                  <a:gd name="connsiteX9" fmla="*/ 2832389 w 2863445"/>
                  <a:gd name="connsiteY9" fmla="*/ 1715366 h 2771775"/>
                  <a:gd name="connsiteX10" fmla="*/ 2515466 w 2863445"/>
                  <a:gd name="connsiteY10" fmla="*/ 2771775 h 2771775"/>
                  <a:gd name="connsiteX11" fmla="*/ 1214871 w 2863445"/>
                  <a:gd name="connsiteY11" fmla="*/ 2628900 h 2771775"/>
                  <a:gd name="connsiteX12" fmla="*/ 0 w 2863445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2389" h="2771775">
                    <a:moveTo>
                      <a:pt x="0" y="2490355"/>
                    </a:moveTo>
                    <a:cubicBezTo>
                      <a:pt x="41564" y="2254972"/>
                      <a:pt x="103476" y="1967778"/>
                      <a:pt x="206952" y="1445202"/>
                    </a:cubicBezTo>
                    <a:cubicBezTo>
                      <a:pt x="163513" y="1031257"/>
                      <a:pt x="85727" y="714792"/>
                      <a:pt x="25115" y="349587"/>
                    </a:cubicBezTo>
                    <a:cubicBezTo>
                      <a:pt x="320390" y="271078"/>
                      <a:pt x="686089" y="251361"/>
                      <a:pt x="1116157" y="193097"/>
                    </a:cubicBezTo>
                    <a:cubicBezTo>
                      <a:pt x="1546225" y="134833"/>
                      <a:pt x="2131291" y="32616"/>
                      <a:pt x="2605521" y="0"/>
                    </a:cubicBezTo>
                    <a:lnTo>
                      <a:pt x="2827194" y="1075459"/>
                    </a:lnTo>
                    <a:lnTo>
                      <a:pt x="1791566" y="1296266"/>
                    </a:lnTo>
                    <a:cubicBezTo>
                      <a:pt x="1482436" y="1357745"/>
                      <a:pt x="1381991" y="1370301"/>
                      <a:pt x="972416" y="1444336"/>
                    </a:cubicBezTo>
                    <a:cubicBezTo>
                      <a:pt x="1428606" y="1490806"/>
                      <a:pt x="1532660" y="1472766"/>
                      <a:pt x="1842655" y="1517938"/>
                    </a:cubicBezTo>
                    <a:cubicBezTo>
                      <a:pt x="2152650" y="1563110"/>
                      <a:pt x="2502478" y="1649557"/>
                      <a:pt x="2832389" y="1715366"/>
                    </a:cubicBezTo>
                    <a:lnTo>
                      <a:pt x="2515466" y="2771775"/>
                    </a:lnTo>
                    <a:lnTo>
                      <a:pt x="1214871" y="2628900"/>
                    </a:lnTo>
                    <a:lnTo>
                      <a:pt x="0" y="2490355"/>
                    </a:lnTo>
                    <a:close/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" name="Rectangle 29702"/>
              <p:cNvSpPr>
                <a:spLocks noChangeArrowheads="1"/>
              </p:cNvSpPr>
              <p:nvPr/>
            </p:nvSpPr>
            <p:spPr bwMode="auto">
              <a:xfrm>
                <a:off x="1524000" y="3720989"/>
                <a:ext cx="82551" cy="364672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15" name="Groupe 29708"/>
              <p:cNvGrpSpPr>
                <a:grpSpLocks/>
              </p:cNvGrpSpPr>
              <p:nvPr/>
            </p:nvGrpSpPr>
            <p:grpSpPr bwMode="auto">
              <a:xfrm>
                <a:off x="4181475" y="2914650"/>
                <a:ext cx="1524000" cy="1960678"/>
                <a:chOff x="4181475" y="2914650"/>
                <a:chExt cx="1524000" cy="1960678"/>
              </a:xfrm>
            </p:grpSpPr>
            <p:grpSp>
              <p:nvGrpSpPr>
                <p:cNvPr id="21" name="Groupe 29707"/>
                <p:cNvGrpSpPr>
                  <a:grpSpLocks/>
                </p:cNvGrpSpPr>
                <p:nvPr/>
              </p:nvGrpSpPr>
              <p:grpSpPr bwMode="auto">
                <a:xfrm>
                  <a:off x="4181475" y="3192634"/>
                  <a:ext cx="762000" cy="1404711"/>
                  <a:chOff x="4181475" y="3152775"/>
                  <a:chExt cx="762000" cy="1404711"/>
                </a:xfrm>
              </p:grpSpPr>
              <p:cxnSp>
                <p:nvCxnSpPr>
                  <p:cNvPr id="23" name="Connecteur droit 2970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181475" y="3152775"/>
                    <a:ext cx="76200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4" name="Connecteur droit 43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4181475" y="4557486"/>
                    <a:ext cx="762000" cy="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22" name="Rectangle 29706"/>
                <p:cNvSpPr>
                  <a:spLocks noChangeArrowheads="1"/>
                </p:cNvSpPr>
                <p:nvPr/>
              </p:nvSpPr>
              <p:spPr bwMode="auto">
                <a:xfrm>
                  <a:off x="4943475" y="2914650"/>
                  <a:ext cx="762000" cy="1960678"/>
                </a:xfrm>
                <a:prstGeom prst="rect">
                  <a:avLst/>
                </a:prstGeom>
                <a:solidFill>
                  <a:schemeClr val="accent1"/>
                </a:solidFill>
                <a:ln w="9525" algn="ctr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cxnSp>
            <p:nvCxnSpPr>
              <p:cNvPr id="16" name="Connecteur droit avec flèche 29710"/>
              <p:cNvCxnSpPr>
                <a:cxnSpLocks noChangeShapeType="1"/>
              </p:cNvCxnSpPr>
              <p:nvPr/>
            </p:nvCxnSpPr>
            <p:spPr bwMode="auto">
              <a:xfrm>
                <a:off x="4562475" y="3192634"/>
                <a:ext cx="0" cy="1404711"/>
              </a:xfrm>
              <a:prstGeom prst="straightConnector1">
                <a:avLst/>
              </a:prstGeom>
              <a:noFill/>
              <a:ln w="19050" algn="ctr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ZoneTexte 29711"/>
              <p:cNvSpPr txBox="1">
                <a:spLocks noChangeArrowheads="1"/>
              </p:cNvSpPr>
              <p:nvPr/>
            </p:nvSpPr>
            <p:spPr bwMode="auto">
              <a:xfrm>
                <a:off x="4562475" y="3664156"/>
                <a:ext cx="33695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fr-FR" sz="2400">
                    <a:solidFill>
                      <a:schemeClr val="tx1"/>
                    </a:solidFill>
                    <a:latin typeface="Symbol" pitchFamily="18" charset="2"/>
                  </a:rPr>
                  <a:t>d</a:t>
                </a:r>
              </a:p>
            </p:txBody>
          </p:sp>
          <p:cxnSp>
            <p:nvCxnSpPr>
              <p:cNvPr id="18" name="Connecteur droit avec flèche 29713"/>
              <p:cNvCxnSpPr>
                <a:cxnSpLocks noChangeShapeType="1"/>
              </p:cNvCxnSpPr>
              <p:nvPr/>
            </p:nvCxnSpPr>
            <p:spPr bwMode="auto">
              <a:xfrm flipV="1">
                <a:off x="3567112" y="2124075"/>
                <a:ext cx="0" cy="1156153"/>
              </a:xfrm>
              <a:prstGeom prst="straightConnector1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/>
                <a:tailEnd type="stealth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ZoneTexte 18"/>
              <p:cNvSpPr txBox="1"/>
              <p:nvPr/>
            </p:nvSpPr>
            <p:spPr>
              <a:xfrm>
                <a:off x="3569169" y="2159477"/>
                <a:ext cx="325906" cy="3691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sz="1800" dirty="0">
                    <a:solidFill>
                      <a:schemeClr val="tx1"/>
                    </a:solidFill>
                    <a:latin typeface="+mn-lt"/>
                  </a:rPr>
                  <a:t>P</a:t>
                </a:r>
              </a:p>
            </p:txBody>
          </p:sp>
          <p:cxnSp>
            <p:nvCxnSpPr>
              <p:cNvPr id="20" name="Connecteur droit avec flèche 53"/>
              <p:cNvCxnSpPr>
                <a:cxnSpLocks noChangeShapeType="1"/>
              </p:cNvCxnSpPr>
              <p:nvPr/>
            </p:nvCxnSpPr>
            <p:spPr bwMode="auto">
              <a:xfrm>
                <a:off x="3574255" y="4671363"/>
                <a:ext cx="0" cy="1235699"/>
              </a:xfrm>
              <a:prstGeom prst="straightConnector1">
                <a:avLst/>
              </a:prstGeom>
              <a:noFill/>
              <a:ln w="12700" algn="ctr">
                <a:solidFill>
                  <a:srgbClr val="000000"/>
                </a:solidFill>
                <a:round/>
                <a:headEnd/>
                <a:tailEnd type="stealth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ZoneTexte 7"/>
            <p:cNvSpPr txBox="1"/>
            <p:nvPr/>
          </p:nvSpPr>
          <p:spPr>
            <a:xfrm>
              <a:off x="240150" y="5239476"/>
              <a:ext cx="1844413" cy="3268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fr-FR" sz="1400" b="0" dirty="0" smtClean="0">
                  <a:solidFill>
                    <a:schemeClr val="tx1"/>
                  </a:solidFill>
                  <a:latin typeface="+mn-lt"/>
                </a:rPr>
                <a:t>Back-face </a:t>
              </a:r>
              <a:r>
                <a:rPr lang="fr-FR" sz="1400" b="0" dirty="0" err="1">
                  <a:solidFill>
                    <a:schemeClr val="tx1"/>
                  </a:solidFill>
                  <a:latin typeface="+mn-lt"/>
                </a:rPr>
                <a:t>strain</a:t>
              </a:r>
              <a:r>
                <a:rPr lang="fr-FR" sz="1400" b="0" dirty="0">
                  <a:solidFill>
                    <a:schemeClr val="tx1"/>
                  </a:solidFill>
                  <a:latin typeface="+mn-lt"/>
                </a:rPr>
                <a:t> gage</a:t>
              </a:r>
            </a:p>
          </p:txBody>
        </p:sp>
        <p:cxnSp>
          <p:nvCxnSpPr>
            <p:cNvPr id="9" name="Connecteur droit avec flèche 29719"/>
            <p:cNvCxnSpPr>
              <a:cxnSpLocks noChangeShapeType="1"/>
              <a:stCxn id="8" idx="0"/>
              <a:endCxn id="14" idx="1"/>
            </p:cNvCxnSpPr>
            <p:nvPr/>
          </p:nvCxnSpPr>
          <p:spPr bwMode="auto">
            <a:xfrm flipV="1">
              <a:off x="1162357" y="3903325"/>
              <a:ext cx="361643" cy="1336151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8" name="Groupe 49"/>
          <p:cNvGrpSpPr>
            <a:grpSpLocks/>
          </p:cNvGrpSpPr>
          <p:nvPr/>
        </p:nvGrpSpPr>
        <p:grpSpPr bwMode="auto">
          <a:xfrm>
            <a:off x="5276850" y="2770188"/>
            <a:ext cx="3811588" cy="3097212"/>
            <a:chOff x="5514974" y="2988676"/>
            <a:chExt cx="3573135" cy="2878724"/>
          </a:xfrm>
        </p:grpSpPr>
        <p:sp>
          <p:nvSpPr>
            <p:cNvPr id="39" name="Forme libre 29726"/>
            <p:cNvSpPr>
              <a:spLocks/>
            </p:cNvSpPr>
            <p:nvPr/>
          </p:nvSpPr>
          <p:spPr bwMode="auto">
            <a:xfrm>
              <a:off x="5680797" y="3144888"/>
              <a:ext cx="2998862" cy="2481020"/>
            </a:xfrm>
            <a:custGeom>
              <a:avLst/>
              <a:gdLst>
                <a:gd name="T0" fmla="*/ 2998862 w 1860311"/>
                <a:gd name="T1" fmla="*/ 0 h 2277257"/>
                <a:gd name="T2" fmla="*/ 664977 w 1860311"/>
                <a:gd name="T3" fmla="*/ 1504704 h 2277257"/>
                <a:gd name="T4" fmla="*/ 122834 w 1860311"/>
                <a:gd name="T5" fmla="*/ 1980205 h 2277257"/>
                <a:gd name="T6" fmla="*/ 0 w 1860311"/>
                <a:gd name="T7" fmla="*/ 2481020 h 227725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60311" h="2277257">
                  <a:moveTo>
                    <a:pt x="1860311" y="0"/>
                  </a:moveTo>
                  <a:cubicBezTo>
                    <a:pt x="1281667" y="531812"/>
                    <a:pt x="709863" y="1078196"/>
                    <a:pt x="412511" y="1381125"/>
                  </a:cubicBezTo>
                  <a:cubicBezTo>
                    <a:pt x="115159" y="1684054"/>
                    <a:pt x="144951" y="1668218"/>
                    <a:pt x="76199" y="1817573"/>
                  </a:cubicBezTo>
                  <a:cubicBezTo>
                    <a:pt x="7447" y="1966928"/>
                    <a:pt x="7143" y="2162163"/>
                    <a:pt x="0" y="227725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40" name="Groupe 33"/>
            <p:cNvGrpSpPr>
              <a:grpSpLocks/>
            </p:cNvGrpSpPr>
            <p:nvPr/>
          </p:nvGrpSpPr>
          <p:grpSpPr bwMode="auto">
            <a:xfrm>
              <a:off x="5514974" y="2988676"/>
              <a:ext cx="3419475" cy="2878724"/>
              <a:chOff x="5514974" y="2988676"/>
              <a:chExt cx="3419475" cy="2878724"/>
            </a:xfrm>
          </p:grpSpPr>
          <p:grpSp>
            <p:nvGrpSpPr>
              <p:cNvPr id="55" name="Groupe 29723"/>
              <p:cNvGrpSpPr>
                <a:grpSpLocks/>
              </p:cNvGrpSpPr>
              <p:nvPr/>
            </p:nvGrpSpPr>
            <p:grpSpPr bwMode="auto">
              <a:xfrm>
                <a:off x="5514974" y="2988676"/>
                <a:ext cx="3419475" cy="2878724"/>
                <a:chOff x="6343650" y="4043363"/>
                <a:chExt cx="2457450" cy="1789204"/>
              </a:xfrm>
            </p:grpSpPr>
            <p:cxnSp>
              <p:nvCxnSpPr>
                <p:cNvPr id="58" name="Connecteur droit avec flèche 29721"/>
                <p:cNvCxnSpPr>
                  <a:cxnSpLocks noChangeShapeType="1"/>
                </p:cNvCxnSpPr>
                <p:nvPr/>
              </p:nvCxnSpPr>
              <p:spPr bwMode="auto">
                <a:xfrm>
                  <a:off x="6343650" y="5823042"/>
                  <a:ext cx="2457450" cy="9525"/>
                </a:xfrm>
                <a:prstGeom prst="straightConnector1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9" name="Connecteur droit avec flèche 61"/>
                <p:cNvCxnSpPr>
                  <a:cxnSpLocks noChangeShapeType="1"/>
                </p:cNvCxnSpPr>
                <p:nvPr/>
              </p:nvCxnSpPr>
              <p:spPr bwMode="auto">
                <a:xfrm flipV="1">
                  <a:off x="6343650" y="4043363"/>
                  <a:ext cx="0" cy="1789204"/>
                </a:xfrm>
                <a:prstGeom prst="straightConnector1">
                  <a:avLst/>
                </a:prstGeom>
                <a:noFill/>
                <a:ln w="19050" algn="ctr">
                  <a:solidFill>
                    <a:schemeClr val="tx1"/>
                  </a:solidFill>
                  <a:round/>
                  <a:headEnd/>
                  <a:tailEnd type="stealth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56" name="ZoneTexte 55"/>
              <p:cNvSpPr txBox="1"/>
              <p:nvPr/>
            </p:nvSpPr>
            <p:spPr>
              <a:xfrm>
                <a:off x="5517950" y="3031465"/>
                <a:ext cx="325913" cy="3703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fr-FR" sz="1800" dirty="0">
                    <a:solidFill>
                      <a:schemeClr val="tx1"/>
                    </a:solidFill>
                    <a:latin typeface="+mn-lt"/>
                  </a:rPr>
                  <a:t>P</a:t>
                </a:r>
              </a:p>
            </p:txBody>
          </p:sp>
          <p:sp>
            <p:nvSpPr>
              <p:cNvPr id="57" name="ZoneTexte 32"/>
              <p:cNvSpPr txBox="1">
                <a:spLocks noChangeArrowheads="1"/>
              </p:cNvSpPr>
              <p:nvPr/>
            </p:nvSpPr>
            <p:spPr bwMode="auto">
              <a:xfrm>
                <a:off x="8530420" y="5482743"/>
                <a:ext cx="29847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1pPr>
                <a:lvl2pPr marL="742950" indent="-28575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2pPr>
                <a:lvl3pPr marL="11430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3pPr>
                <a:lvl4pPr marL="16002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4pPr>
                <a:lvl5pPr marL="2057400" indent="-228600"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1200" b="1">
                    <a:solidFill>
                      <a:srgbClr val="000099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fr-FR" sz="1800">
                    <a:solidFill>
                      <a:schemeClr val="tx1"/>
                    </a:solidFill>
                    <a:latin typeface="Symbol" pitchFamily="18" charset="2"/>
                  </a:rPr>
                  <a:t>d</a:t>
                </a:r>
              </a:p>
            </p:txBody>
          </p:sp>
        </p:grpSp>
        <p:cxnSp>
          <p:nvCxnSpPr>
            <p:cNvPr id="41" name="Connecteur droit 35"/>
            <p:cNvCxnSpPr>
              <a:cxnSpLocks noChangeShapeType="1"/>
            </p:cNvCxnSpPr>
            <p:nvPr/>
          </p:nvCxnSpPr>
          <p:spPr bwMode="auto">
            <a:xfrm>
              <a:off x="6723028" y="4385398"/>
              <a:ext cx="914400" cy="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2" name="Connecteur droit 37"/>
            <p:cNvCxnSpPr>
              <a:cxnSpLocks noChangeShapeType="1"/>
            </p:cNvCxnSpPr>
            <p:nvPr/>
          </p:nvCxnSpPr>
          <p:spPr bwMode="auto">
            <a:xfrm>
              <a:off x="7637428" y="3810000"/>
              <a:ext cx="0" cy="575398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3" name="ZoneTexte 42"/>
            <p:cNvSpPr txBox="1"/>
            <p:nvPr/>
          </p:nvSpPr>
          <p:spPr>
            <a:xfrm>
              <a:off x="7637127" y="3798732"/>
              <a:ext cx="1450982" cy="5435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600" b="0" dirty="0" err="1" smtClean="0">
                  <a:solidFill>
                    <a:schemeClr val="tx1"/>
                  </a:solidFill>
                  <a:latin typeface="+mn-lt"/>
                </a:rPr>
                <a:t>Compliance</a:t>
              </a:r>
              <a:r>
                <a:rPr lang="fr-FR" sz="1600" b="0" dirty="0" smtClean="0">
                  <a:solidFill>
                    <a:schemeClr val="tx1"/>
                  </a:solidFill>
                  <a:latin typeface="+mn-lt"/>
                </a:rPr>
                <a:t> of open crack</a:t>
              </a:r>
              <a:endParaRPr lang="fr-FR" sz="1600" b="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44" name="Groupe 41"/>
            <p:cNvGrpSpPr>
              <a:grpSpLocks/>
            </p:cNvGrpSpPr>
            <p:nvPr/>
          </p:nvGrpSpPr>
          <p:grpSpPr bwMode="auto">
            <a:xfrm>
              <a:off x="6201082" y="3017780"/>
              <a:ext cx="897713" cy="1029933"/>
              <a:chOff x="5848528" y="1028042"/>
              <a:chExt cx="2634937" cy="2610373"/>
            </a:xfrm>
          </p:grpSpPr>
          <p:sp>
            <p:nvSpPr>
              <p:cNvPr id="52" name="Ellipse 81"/>
              <p:cNvSpPr>
                <a:spLocks noChangeArrowheads="1"/>
              </p:cNvSpPr>
              <p:nvPr/>
            </p:nvSpPr>
            <p:spPr bwMode="auto">
              <a:xfrm>
                <a:off x="7650734" y="1544581"/>
                <a:ext cx="385454" cy="389892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3" name="Ellipse 82"/>
              <p:cNvSpPr>
                <a:spLocks noChangeArrowheads="1"/>
              </p:cNvSpPr>
              <p:nvPr/>
            </p:nvSpPr>
            <p:spPr bwMode="auto">
              <a:xfrm>
                <a:off x="7650734" y="2858738"/>
                <a:ext cx="385454" cy="389892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4" name="Forme libre 53"/>
              <p:cNvSpPr/>
              <p:nvPr/>
            </p:nvSpPr>
            <p:spPr>
              <a:xfrm>
                <a:off x="5848371" y="1029071"/>
                <a:ext cx="2633946" cy="2610309"/>
              </a:xfrm>
              <a:custGeom>
                <a:avLst/>
                <a:gdLst>
                  <a:gd name="connsiteX0" fmla="*/ 709393 w 3080578"/>
                  <a:gd name="connsiteY0" fmla="*/ 2410447 h 2784413"/>
                  <a:gd name="connsiteX1" fmla="*/ 404593 w 3080578"/>
                  <a:gd name="connsiteY1" fmla="*/ 1080411 h 2784413"/>
                  <a:gd name="connsiteX2" fmla="*/ 44375 w 3080578"/>
                  <a:gd name="connsiteY2" fmla="*/ 706338 h 2784413"/>
                  <a:gd name="connsiteX3" fmla="*/ 1499102 w 3080578"/>
                  <a:gd name="connsiteY3" fmla="*/ 332265 h 2784413"/>
                  <a:gd name="connsiteX4" fmla="*/ 2524339 w 3080578"/>
                  <a:gd name="connsiteY4" fmla="*/ 13611 h 2784413"/>
                  <a:gd name="connsiteX5" fmla="*/ 2898412 w 3080578"/>
                  <a:gd name="connsiteY5" fmla="*/ 803320 h 2784413"/>
                  <a:gd name="connsiteX6" fmla="*/ 2053284 w 3080578"/>
                  <a:gd name="connsiteY6" fmla="*/ 1205102 h 2784413"/>
                  <a:gd name="connsiteX7" fmla="*/ 1900884 w 3080578"/>
                  <a:gd name="connsiteY7" fmla="*/ 1496047 h 2784413"/>
                  <a:gd name="connsiteX8" fmla="*/ 2247248 w 3080578"/>
                  <a:gd name="connsiteY8" fmla="*/ 1579174 h 2784413"/>
                  <a:gd name="connsiteX9" fmla="*/ 3036957 w 3080578"/>
                  <a:gd name="connsiteY9" fmla="*/ 1662302 h 2784413"/>
                  <a:gd name="connsiteX10" fmla="*/ 2815284 w 3080578"/>
                  <a:gd name="connsiteY10" fmla="*/ 2756811 h 2784413"/>
                  <a:gd name="connsiteX11" fmla="*/ 1457539 w 3080578"/>
                  <a:gd name="connsiteY11" fmla="*/ 2452011 h 2784413"/>
                  <a:gd name="connsiteX12" fmla="*/ 709393 w 3080578"/>
                  <a:gd name="connsiteY12" fmla="*/ 2410447 h 2784413"/>
                  <a:gd name="connsiteX0" fmla="*/ 569230 w 3078961"/>
                  <a:gd name="connsiteY0" fmla="*/ 2438157 h 2784162"/>
                  <a:gd name="connsiteX1" fmla="*/ 402976 w 3078961"/>
                  <a:gd name="connsiteY1" fmla="*/ 1080411 h 2784162"/>
                  <a:gd name="connsiteX2" fmla="*/ 42758 w 3078961"/>
                  <a:gd name="connsiteY2" fmla="*/ 706338 h 2784162"/>
                  <a:gd name="connsiteX3" fmla="*/ 1497485 w 3078961"/>
                  <a:gd name="connsiteY3" fmla="*/ 332265 h 2784162"/>
                  <a:gd name="connsiteX4" fmla="*/ 2522722 w 3078961"/>
                  <a:gd name="connsiteY4" fmla="*/ 13611 h 2784162"/>
                  <a:gd name="connsiteX5" fmla="*/ 2896795 w 3078961"/>
                  <a:gd name="connsiteY5" fmla="*/ 803320 h 2784162"/>
                  <a:gd name="connsiteX6" fmla="*/ 2051667 w 3078961"/>
                  <a:gd name="connsiteY6" fmla="*/ 1205102 h 2784162"/>
                  <a:gd name="connsiteX7" fmla="*/ 1899267 w 3078961"/>
                  <a:gd name="connsiteY7" fmla="*/ 1496047 h 2784162"/>
                  <a:gd name="connsiteX8" fmla="*/ 2245631 w 3078961"/>
                  <a:gd name="connsiteY8" fmla="*/ 1579174 h 2784162"/>
                  <a:gd name="connsiteX9" fmla="*/ 3035340 w 3078961"/>
                  <a:gd name="connsiteY9" fmla="*/ 1662302 h 2784162"/>
                  <a:gd name="connsiteX10" fmla="*/ 2813667 w 3078961"/>
                  <a:gd name="connsiteY10" fmla="*/ 2756811 h 2784162"/>
                  <a:gd name="connsiteX11" fmla="*/ 1455922 w 3078961"/>
                  <a:gd name="connsiteY11" fmla="*/ 2452011 h 2784162"/>
                  <a:gd name="connsiteX12" fmla="*/ 569230 w 3078961"/>
                  <a:gd name="connsiteY12" fmla="*/ 2438157 h 2784162"/>
                  <a:gd name="connsiteX0" fmla="*/ 559650 w 3069381"/>
                  <a:gd name="connsiteY0" fmla="*/ 2438157 h 2784162"/>
                  <a:gd name="connsiteX1" fmla="*/ 476523 w 3069381"/>
                  <a:gd name="connsiteY1" fmla="*/ 1468338 h 2784162"/>
                  <a:gd name="connsiteX2" fmla="*/ 33178 w 3069381"/>
                  <a:gd name="connsiteY2" fmla="*/ 706338 h 2784162"/>
                  <a:gd name="connsiteX3" fmla="*/ 1487905 w 3069381"/>
                  <a:gd name="connsiteY3" fmla="*/ 332265 h 2784162"/>
                  <a:gd name="connsiteX4" fmla="*/ 2513142 w 3069381"/>
                  <a:gd name="connsiteY4" fmla="*/ 13611 h 2784162"/>
                  <a:gd name="connsiteX5" fmla="*/ 2887215 w 3069381"/>
                  <a:gd name="connsiteY5" fmla="*/ 803320 h 2784162"/>
                  <a:gd name="connsiteX6" fmla="*/ 2042087 w 3069381"/>
                  <a:gd name="connsiteY6" fmla="*/ 1205102 h 2784162"/>
                  <a:gd name="connsiteX7" fmla="*/ 1889687 w 3069381"/>
                  <a:gd name="connsiteY7" fmla="*/ 1496047 h 2784162"/>
                  <a:gd name="connsiteX8" fmla="*/ 2236051 w 3069381"/>
                  <a:gd name="connsiteY8" fmla="*/ 1579174 h 2784162"/>
                  <a:gd name="connsiteX9" fmla="*/ 3025760 w 3069381"/>
                  <a:gd name="connsiteY9" fmla="*/ 1662302 h 2784162"/>
                  <a:gd name="connsiteX10" fmla="*/ 2804087 w 3069381"/>
                  <a:gd name="connsiteY10" fmla="*/ 2756811 h 2784162"/>
                  <a:gd name="connsiteX11" fmla="*/ 1446342 w 3069381"/>
                  <a:gd name="connsiteY11" fmla="*/ 2452011 h 2784162"/>
                  <a:gd name="connsiteX12" fmla="*/ 559650 w 3069381"/>
                  <a:gd name="connsiteY12" fmla="*/ 2438157 h 2784162"/>
                  <a:gd name="connsiteX0" fmla="*/ 554980 w 3064711"/>
                  <a:gd name="connsiteY0" fmla="*/ 2438157 h 2784162"/>
                  <a:gd name="connsiteX1" fmla="*/ 471853 w 3064711"/>
                  <a:gd name="connsiteY1" fmla="*/ 1468338 h 2784162"/>
                  <a:gd name="connsiteX2" fmla="*/ 28508 w 3064711"/>
                  <a:gd name="connsiteY2" fmla="*/ 706338 h 2784162"/>
                  <a:gd name="connsiteX3" fmla="*/ 1483235 w 3064711"/>
                  <a:gd name="connsiteY3" fmla="*/ 332265 h 2784162"/>
                  <a:gd name="connsiteX4" fmla="*/ 2508472 w 3064711"/>
                  <a:gd name="connsiteY4" fmla="*/ 13611 h 2784162"/>
                  <a:gd name="connsiteX5" fmla="*/ 2882545 w 3064711"/>
                  <a:gd name="connsiteY5" fmla="*/ 803320 h 2784162"/>
                  <a:gd name="connsiteX6" fmla="*/ 2037417 w 3064711"/>
                  <a:gd name="connsiteY6" fmla="*/ 1205102 h 2784162"/>
                  <a:gd name="connsiteX7" fmla="*/ 1885017 w 3064711"/>
                  <a:gd name="connsiteY7" fmla="*/ 1496047 h 2784162"/>
                  <a:gd name="connsiteX8" fmla="*/ 2231381 w 3064711"/>
                  <a:gd name="connsiteY8" fmla="*/ 1579174 h 2784162"/>
                  <a:gd name="connsiteX9" fmla="*/ 3021090 w 3064711"/>
                  <a:gd name="connsiteY9" fmla="*/ 1662302 h 2784162"/>
                  <a:gd name="connsiteX10" fmla="*/ 2799417 w 3064711"/>
                  <a:gd name="connsiteY10" fmla="*/ 2756811 h 2784162"/>
                  <a:gd name="connsiteX11" fmla="*/ 1441672 w 3064711"/>
                  <a:gd name="connsiteY11" fmla="*/ 2452011 h 2784162"/>
                  <a:gd name="connsiteX12" fmla="*/ 554980 w 3064711"/>
                  <a:gd name="connsiteY12" fmla="*/ 2438157 h 2784162"/>
                  <a:gd name="connsiteX0" fmla="*/ 392099 w 3068084"/>
                  <a:gd name="connsiteY0" fmla="*/ 2465866 h 2783915"/>
                  <a:gd name="connsiteX1" fmla="*/ 475226 w 3068084"/>
                  <a:gd name="connsiteY1" fmla="*/ 1468338 h 2783915"/>
                  <a:gd name="connsiteX2" fmla="*/ 31881 w 3068084"/>
                  <a:gd name="connsiteY2" fmla="*/ 706338 h 2783915"/>
                  <a:gd name="connsiteX3" fmla="*/ 1486608 w 3068084"/>
                  <a:gd name="connsiteY3" fmla="*/ 332265 h 2783915"/>
                  <a:gd name="connsiteX4" fmla="*/ 2511845 w 3068084"/>
                  <a:gd name="connsiteY4" fmla="*/ 13611 h 2783915"/>
                  <a:gd name="connsiteX5" fmla="*/ 2885918 w 3068084"/>
                  <a:gd name="connsiteY5" fmla="*/ 803320 h 2783915"/>
                  <a:gd name="connsiteX6" fmla="*/ 2040790 w 3068084"/>
                  <a:gd name="connsiteY6" fmla="*/ 1205102 h 2783915"/>
                  <a:gd name="connsiteX7" fmla="*/ 1888390 w 3068084"/>
                  <a:gd name="connsiteY7" fmla="*/ 1496047 h 2783915"/>
                  <a:gd name="connsiteX8" fmla="*/ 2234754 w 3068084"/>
                  <a:gd name="connsiteY8" fmla="*/ 1579174 h 2783915"/>
                  <a:gd name="connsiteX9" fmla="*/ 3024463 w 3068084"/>
                  <a:gd name="connsiteY9" fmla="*/ 1662302 h 2783915"/>
                  <a:gd name="connsiteX10" fmla="*/ 2802790 w 3068084"/>
                  <a:gd name="connsiteY10" fmla="*/ 2756811 h 2783915"/>
                  <a:gd name="connsiteX11" fmla="*/ 1445045 w 3068084"/>
                  <a:gd name="connsiteY11" fmla="*/ 2452011 h 2783915"/>
                  <a:gd name="connsiteX12" fmla="*/ 392099 w 3068084"/>
                  <a:gd name="connsiteY12" fmla="*/ 2465866 h 2783915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2577069 w 3025244"/>
                  <a:gd name="connsiteY9" fmla="*/ 1548618 h 2794921"/>
                  <a:gd name="connsiteX10" fmla="*/ 3020413 w 3025244"/>
                  <a:gd name="connsiteY10" fmla="*/ 1673308 h 2794921"/>
                  <a:gd name="connsiteX11" fmla="*/ 2798740 w 3025244"/>
                  <a:gd name="connsiteY11" fmla="*/ 2767817 h 2794921"/>
                  <a:gd name="connsiteX12" fmla="*/ 1440995 w 3025244"/>
                  <a:gd name="connsiteY12" fmla="*/ 2463017 h 2794921"/>
                  <a:gd name="connsiteX13" fmla="*/ 388049 w 3025244"/>
                  <a:gd name="connsiteY13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530431 h 2848480"/>
                  <a:gd name="connsiteX1" fmla="*/ 471176 w 3025244"/>
                  <a:gd name="connsiteY1" fmla="*/ 1532903 h 2848480"/>
                  <a:gd name="connsiteX2" fmla="*/ 27831 w 3025244"/>
                  <a:gd name="connsiteY2" fmla="*/ 770903 h 2848480"/>
                  <a:gd name="connsiteX3" fmla="*/ 1399431 w 3025244"/>
                  <a:gd name="connsiteY3" fmla="*/ 299848 h 2848480"/>
                  <a:gd name="connsiteX4" fmla="*/ 2803070 w 3025244"/>
                  <a:gd name="connsiteY4" fmla="*/ 21026 h 2848480"/>
                  <a:gd name="connsiteX5" fmla="*/ 2881868 w 3025244"/>
                  <a:gd name="connsiteY5" fmla="*/ 867885 h 2848480"/>
                  <a:gd name="connsiteX6" fmla="*/ 2036740 w 3025244"/>
                  <a:gd name="connsiteY6" fmla="*/ 1269667 h 2848480"/>
                  <a:gd name="connsiteX7" fmla="*/ 1884340 w 3025244"/>
                  <a:gd name="connsiteY7" fmla="*/ 1560612 h 2848480"/>
                  <a:gd name="connsiteX8" fmla="*/ 2230704 w 3025244"/>
                  <a:gd name="connsiteY8" fmla="*/ 1643739 h 2848480"/>
                  <a:gd name="connsiteX9" fmla="*/ 3020413 w 3025244"/>
                  <a:gd name="connsiteY9" fmla="*/ 1726867 h 2848480"/>
                  <a:gd name="connsiteX10" fmla="*/ 2798740 w 3025244"/>
                  <a:gd name="connsiteY10" fmla="*/ 2821376 h 2848480"/>
                  <a:gd name="connsiteX11" fmla="*/ 1440995 w 3025244"/>
                  <a:gd name="connsiteY11" fmla="*/ 2516576 h 2848480"/>
                  <a:gd name="connsiteX12" fmla="*/ 388049 w 3025244"/>
                  <a:gd name="connsiteY12" fmla="*/ 2530431 h 2848480"/>
                  <a:gd name="connsiteX0" fmla="*/ 388049 w 3107782"/>
                  <a:gd name="connsiteY0" fmla="*/ 2532553 h 2850602"/>
                  <a:gd name="connsiteX1" fmla="*/ 471176 w 3107782"/>
                  <a:gd name="connsiteY1" fmla="*/ 1535025 h 2850602"/>
                  <a:gd name="connsiteX2" fmla="*/ 27831 w 3107782"/>
                  <a:gd name="connsiteY2" fmla="*/ 773025 h 2850602"/>
                  <a:gd name="connsiteX3" fmla="*/ 1399431 w 3107782"/>
                  <a:gd name="connsiteY3" fmla="*/ 301970 h 2850602"/>
                  <a:gd name="connsiteX4" fmla="*/ 2803070 w 3107782"/>
                  <a:gd name="connsiteY4" fmla="*/ 23148 h 2850602"/>
                  <a:gd name="connsiteX5" fmla="*/ 3053318 w 3107782"/>
                  <a:gd name="connsiteY5" fmla="*/ 908107 h 2850602"/>
                  <a:gd name="connsiteX6" fmla="*/ 2036740 w 3107782"/>
                  <a:gd name="connsiteY6" fmla="*/ 1271789 h 2850602"/>
                  <a:gd name="connsiteX7" fmla="*/ 1884340 w 3107782"/>
                  <a:gd name="connsiteY7" fmla="*/ 1562734 h 2850602"/>
                  <a:gd name="connsiteX8" fmla="*/ 2230704 w 3107782"/>
                  <a:gd name="connsiteY8" fmla="*/ 1645861 h 2850602"/>
                  <a:gd name="connsiteX9" fmla="*/ 3020413 w 3107782"/>
                  <a:gd name="connsiteY9" fmla="*/ 1728989 h 2850602"/>
                  <a:gd name="connsiteX10" fmla="*/ 2798740 w 3107782"/>
                  <a:gd name="connsiteY10" fmla="*/ 2823498 h 2850602"/>
                  <a:gd name="connsiteX11" fmla="*/ 1440995 w 3107782"/>
                  <a:gd name="connsiteY11" fmla="*/ 2518698 h 2850602"/>
                  <a:gd name="connsiteX12" fmla="*/ 388049 w 3107782"/>
                  <a:gd name="connsiteY12" fmla="*/ 2532553 h 2850602"/>
                  <a:gd name="connsiteX0" fmla="*/ 388049 w 3196033"/>
                  <a:gd name="connsiteY0" fmla="*/ 2532553 h 2850602"/>
                  <a:gd name="connsiteX1" fmla="*/ 471176 w 3196033"/>
                  <a:gd name="connsiteY1" fmla="*/ 1535025 h 2850602"/>
                  <a:gd name="connsiteX2" fmla="*/ 27831 w 3196033"/>
                  <a:gd name="connsiteY2" fmla="*/ 773025 h 2850602"/>
                  <a:gd name="connsiteX3" fmla="*/ 1399431 w 3196033"/>
                  <a:gd name="connsiteY3" fmla="*/ 301970 h 2850602"/>
                  <a:gd name="connsiteX4" fmla="*/ 2803070 w 3196033"/>
                  <a:gd name="connsiteY4" fmla="*/ 23148 h 2850602"/>
                  <a:gd name="connsiteX5" fmla="*/ 3053318 w 3196033"/>
                  <a:gd name="connsiteY5" fmla="*/ 908107 h 2850602"/>
                  <a:gd name="connsiteX6" fmla="*/ 2036740 w 3196033"/>
                  <a:gd name="connsiteY6" fmla="*/ 1271789 h 2850602"/>
                  <a:gd name="connsiteX7" fmla="*/ 1884340 w 3196033"/>
                  <a:gd name="connsiteY7" fmla="*/ 1562734 h 2850602"/>
                  <a:gd name="connsiteX8" fmla="*/ 2230704 w 3196033"/>
                  <a:gd name="connsiteY8" fmla="*/ 1645861 h 2850602"/>
                  <a:gd name="connsiteX9" fmla="*/ 3020413 w 3196033"/>
                  <a:gd name="connsiteY9" fmla="*/ 1728989 h 2850602"/>
                  <a:gd name="connsiteX10" fmla="*/ 2798740 w 3196033"/>
                  <a:gd name="connsiteY10" fmla="*/ 2823498 h 2850602"/>
                  <a:gd name="connsiteX11" fmla="*/ 1440995 w 3196033"/>
                  <a:gd name="connsiteY11" fmla="*/ 2518698 h 2850602"/>
                  <a:gd name="connsiteX12" fmla="*/ 388049 w 3196033"/>
                  <a:gd name="connsiteY12" fmla="*/ 2532553 h 2850602"/>
                  <a:gd name="connsiteX0" fmla="*/ 360488 w 3168472"/>
                  <a:gd name="connsiteY0" fmla="*/ 2528755 h 2846804"/>
                  <a:gd name="connsiteX1" fmla="*/ 443615 w 3168472"/>
                  <a:gd name="connsiteY1" fmla="*/ 1531227 h 2846804"/>
                  <a:gd name="connsiteX2" fmla="*/ 270 w 3168472"/>
                  <a:gd name="connsiteY2" fmla="*/ 769227 h 2846804"/>
                  <a:gd name="connsiteX3" fmla="*/ 395128 w 3168472"/>
                  <a:gd name="connsiteY3" fmla="*/ 349887 h 2846804"/>
                  <a:gd name="connsiteX4" fmla="*/ 1371870 w 3168472"/>
                  <a:gd name="connsiteY4" fmla="*/ 298172 h 2846804"/>
                  <a:gd name="connsiteX5" fmla="*/ 2775509 w 3168472"/>
                  <a:gd name="connsiteY5" fmla="*/ 19350 h 2846804"/>
                  <a:gd name="connsiteX6" fmla="*/ 3025757 w 3168472"/>
                  <a:gd name="connsiteY6" fmla="*/ 904309 h 2846804"/>
                  <a:gd name="connsiteX7" fmla="*/ 2009179 w 3168472"/>
                  <a:gd name="connsiteY7" fmla="*/ 1267991 h 2846804"/>
                  <a:gd name="connsiteX8" fmla="*/ 1856779 w 3168472"/>
                  <a:gd name="connsiteY8" fmla="*/ 1558936 h 2846804"/>
                  <a:gd name="connsiteX9" fmla="*/ 2203143 w 3168472"/>
                  <a:gd name="connsiteY9" fmla="*/ 1642063 h 2846804"/>
                  <a:gd name="connsiteX10" fmla="*/ 2992852 w 3168472"/>
                  <a:gd name="connsiteY10" fmla="*/ 1725191 h 2846804"/>
                  <a:gd name="connsiteX11" fmla="*/ 2771179 w 3168472"/>
                  <a:gd name="connsiteY11" fmla="*/ 2819700 h 2846804"/>
                  <a:gd name="connsiteX12" fmla="*/ 1413434 w 3168472"/>
                  <a:gd name="connsiteY12" fmla="*/ 2514900 h 2846804"/>
                  <a:gd name="connsiteX13" fmla="*/ 360488 w 3168472"/>
                  <a:gd name="connsiteY13" fmla="*/ 2528755 h 2846804"/>
                  <a:gd name="connsiteX0" fmla="*/ 360488 w 3169106"/>
                  <a:gd name="connsiteY0" fmla="*/ 2543695 h 2861744"/>
                  <a:gd name="connsiteX1" fmla="*/ 443615 w 3169106"/>
                  <a:gd name="connsiteY1" fmla="*/ 1546167 h 2861744"/>
                  <a:gd name="connsiteX2" fmla="*/ 270 w 3169106"/>
                  <a:gd name="connsiteY2" fmla="*/ 784167 h 2861744"/>
                  <a:gd name="connsiteX3" fmla="*/ 395128 w 3169106"/>
                  <a:gd name="connsiteY3" fmla="*/ 364827 h 2861744"/>
                  <a:gd name="connsiteX4" fmla="*/ 1352820 w 3169106"/>
                  <a:gd name="connsiteY4" fmla="*/ 198812 h 2861744"/>
                  <a:gd name="connsiteX5" fmla="*/ 2775509 w 3169106"/>
                  <a:gd name="connsiteY5" fmla="*/ 34290 h 2861744"/>
                  <a:gd name="connsiteX6" fmla="*/ 3025757 w 3169106"/>
                  <a:gd name="connsiteY6" fmla="*/ 919249 h 2861744"/>
                  <a:gd name="connsiteX7" fmla="*/ 2009179 w 3169106"/>
                  <a:gd name="connsiteY7" fmla="*/ 1282931 h 2861744"/>
                  <a:gd name="connsiteX8" fmla="*/ 1856779 w 3169106"/>
                  <a:gd name="connsiteY8" fmla="*/ 1573876 h 2861744"/>
                  <a:gd name="connsiteX9" fmla="*/ 2203143 w 3169106"/>
                  <a:gd name="connsiteY9" fmla="*/ 1657003 h 2861744"/>
                  <a:gd name="connsiteX10" fmla="*/ 2992852 w 3169106"/>
                  <a:gd name="connsiteY10" fmla="*/ 1740131 h 2861744"/>
                  <a:gd name="connsiteX11" fmla="*/ 2771179 w 3169106"/>
                  <a:gd name="connsiteY11" fmla="*/ 2834640 h 2861744"/>
                  <a:gd name="connsiteX12" fmla="*/ 1413434 w 3169106"/>
                  <a:gd name="connsiteY12" fmla="*/ 2529840 h 2861744"/>
                  <a:gd name="connsiteX13" fmla="*/ 360488 w 3169106"/>
                  <a:gd name="connsiteY13" fmla="*/ 2543695 h 2861744"/>
                  <a:gd name="connsiteX0" fmla="*/ 997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99758 w 2908376"/>
                  <a:gd name="connsiteY13" fmla="*/ 2543695 h 2861744"/>
                  <a:gd name="connsiteX0" fmla="*/ 1378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137858 w 2908376"/>
                  <a:gd name="connsiteY13" fmla="*/ 2543695 h 2861744"/>
                  <a:gd name="connsiteX0" fmla="*/ 137858 w 2908376"/>
                  <a:gd name="connsiteY0" fmla="*/ 2543695 h 2875279"/>
                  <a:gd name="connsiteX1" fmla="*/ 182885 w 2908376"/>
                  <a:gd name="connsiteY1" fmla="*/ 1546167 h 2875279"/>
                  <a:gd name="connsiteX2" fmla="*/ 44340 w 2908376"/>
                  <a:gd name="connsiteY2" fmla="*/ 717492 h 2875279"/>
                  <a:gd name="connsiteX3" fmla="*/ 134398 w 2908376"/>
                  <a:gd name="connsiteY3" fmla="*/ 364827 h 2875279"/>
                  <a:gd name="connsiteX4" fmla="*/ 1092090 w 2908376"/>
                  <a:gd name="connsiteY4" fmla="*/ 198812 h 2875279"/>
                  <a:gd name="connsiteX5" fmla="*/ 2514779 w 2908376"/>
                  <a:gd name="connsiteY5" fmla="*/ 34290 h 2875279"/>
                  <a:gd name="connsiteX6" fmla="*/ 2765027 w 2908376"/>
                  <a:gd name="connsiteY6" fmla="*/ 919249 h 2875279"/>
                  <a:gd name="connsiteX7" fmla="*/ 1748449 w 2908376"/>
                  <a:gd name="connsiteY7" fmla="*/ 1282931 h 2875279"/>
                  <a:gd name="connsiteX8" fmla="*/ 1596049 w 2908376"/>
                  <a:gd name="connsiteY8" fmla="*/ 1573876 h 2875279"/>
                  <a:gd name="connsiteX9" fmla="*/ 1942413 w 2908376"/>
                  <a:gd name="connsiteY9" fmla="*/ 1657003 h 2875279"/>
                  <a:gd name="connsiteX10" fmla="*/ 2732122 w 2908376"/>
                  <a:gd name="connsiteY10" fmla="*/ 1740131 h 2875279"/>
                  <a:gd name="connsiteX11" fmla="*/ 2510449 w 2908376"/>
                  <a:gd name="connsiteY11" fmla="*/ 2834640 h 2875279"/>
                  <a:gd name="connsiteX12" fmla="*/ 1209854 w 2908376"/>
                  <a:gd name="connsiteY12" fmla="*/ 2691765 h 2875279"/>
                  <a:gd name="connsiteX13" fmla="*/ 137858 w 2908376"/>
                  <a:gd name="connsiteY13" fmla="*/ 2543695 h 2875279"/>
                  <a:gd name="connsiteX0" fmla="*/ 137858 w 2765027"/>
                  <a:gd name="connsiteY0" fmla="*/ 2543695 h 2875279"/>
                  <a:gd name="connsiteX1" fmla="*/ 182885 w 2765027"/>
                  <a:gd name="connsiteY1" fmla="*/ 1546167 h 2875279"/>
                  <a:gd name="connsiteX2" fmla="*/ 44340 w 2765027"/>
                  <a:gd name="connsiteY2" fmla="*/ 717492 h 2875279"/>
                  <a:gd name="connsiteX3" fmla="*/ 134398 w 2765027"/>
                  <a:gd name="connsiteY3" fmla="*/ 364827 h 2875279"/>
                  <a:gd name="connsiteX4" fmla="*/ 1092090 w 2765027"/>
                  <a:gd name="connsiteY4" fmla="*/ 198812 h 2875279"/>
                  <a:gd name="connsiteX5" fmla="*/ 2514779 w 2765027"/>
                  <a:gd name="connsiteY5" fmla="*/ 34290 h 2875279"/>
                  <a:gd name="connsiteX6" fmla="*/ 2765027 w 2765027"/>
                  <a:gd name="connsiteY6" fmla="*/ 919249 h 2875279"/>
                  <a:gd name="connsiteX7" fmla="*/ 1748449 w 2765027"/>
                  <a:gd name="connsiteY7" fmla="*/ 1282931 h 2875279"/>
                  <a:gd name="connsiteX8" fmla="*/ 1596049 w 2765027"/>
                  <a:gd name="connsiteY8" fmla="*/ 1573876 h 2875279"/>
                  <a:gd name="connsiteX9" fmla="*/ 1942413 w 2765027"/>
                  <a:gd name="connsiteY9" fmla="*/ 1657003 h 2875279"/>
                  <a:gd name="connsiteX10" fmla="*/ 2732122 w 2765027"/>
                  <a:gd name="connsiteY10" fmla="*/ 1740131 h 2875279"/>
                  <a:gd name="connsiteX11" fmla="*/ 2510449 w 2765027"/>
                  <a:gd name="connsiteY11" fmla="*/ 2834640 h 2875279"/>
                  <a:gd name="connsiteX12" fmla="*/ 1209854 w 2765027"/>
                  <a:gd name="connsiteY12" fmla="*/ 2691765 h 2875279"/>
                  <a:gd name="connsiteX13" fmla="*/ 137858 w 2765027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149758"/>
                  <a:gd name="connsiteY0" fmla="*/ 2568488 h 2900072"/>
                  <a:gd name="connsiteX1" fmla="*/ 182885 w 3149758"/>
                  <a:gd name="connsiteY1" fmla="*/ 1570960 h 2900072"/>
                  <a:gd name="connsiteX2" fmla="*/ 44340 w 3149758"/>
                  <a:gd name="connsiteY2" fmla="*/ 742285 h 2900072"/>
                  <a:gd name="connsiteX3" fmla="*/ 134398 w 3149758"/>
                  <a:gd name="connsiteY3" fmla="*/ 389620 h 2900072"/>
                  <a:gd name="connsiteX4" fmla="*/ 1092090 w 3149758"/>
                  <a:gd name="connsiteY4" fmla="*/ 223605 h 2900072"/>
                  <a:gd name="connsiteX5" fmla="*/ 3076754 w 3149758"/>
                  <a:gd name="connsiteY5" fmla="*/ 59083 h 2900072"/>
                  <a:gd name="connsiteX6" fmla="*/ 2679302 w 3149758"/>
                  <a:gd name="connsiteY6" fmla="*/ 1315517 h 2900072"/>
                  <a:gd name="connsiteX7" fmla="*/ 1748449 w 3149758"/>
                  <a:gd name="connsiteY7" fmla="*/ 1307724 h 2900072"/>
                  <a:gd name="connsiteX8" fmla="*/ 1596049 w 3149758"/>
                  <a:gd name="connsiteY8" fmla="*/ 1598669 h 2900072"/>
                  <a:gd name="connsiteX9" fmla="*/ 1942413 w 3149758"/>
                  <a:gd name="connsiteY9" fmla="*/ 1681796 h 2900072"/>
                  <a:gd name="connsiteX10" fmla="*/ 2732122 w 3149758"/>
                  <a:gd name="connsiteY10" fmla="*/ 1764924 h 2900072"/>
                  <a:gd name="connsiteX11" fmla="*/ 2510449 w 3149758"/>
                  <a:gd name="connsiteY11" fmla="*/ 2859433 h 2900072"/>
                  <a:gd name="connsiteX12" fmla="*/ 1209854 w 3149758"/>
                  <a:gd name="connsiteY12" fmla="*/ 2716558 h 2900072"/>
                  <a:gd name="connsiteX13" fmla="*/ 137858 w 3149758"/>
                  <a:gd name="connsiteY13" fmla="*/ 2568488 h 2900072"/>
                  <a:gd name="connsiteX0" fmla="*/ 137858 w 2792642"/>
                  <a:gd name="connsiteY0" fmla="*/ 2406784 h 2738368"/>
                  <a:gd name="connsiteX1" fmla="*/ 182885 w 2792642"/>
                  <a:gd name="connsiteY1" fmla="*/ 1409256 h 2738368"/>
                  <a:gd name="connsiteX2" fmla="*/ 44340 w 2792642"/>
                  <a:gd name="connsiteY2" fmla="*/ 580581 h 2738368"/>
                  <a:gd name="connsiteX3" fmla="*/ 134398 w 2792642"/>
                  <a:gd name="connsiteY3" fmla="*/ 227916 h 2738368"/>
                  <a:gd name="connsiteX4" fmla="*/ 1092090 w 2792642"/>
                  <a:gd name="connsiteY4" fmla="*/ 61901 h 2738368"/>
                  <a:gd name="connsiteX5" fmla="*/ 2600504 w 2792642"/>
                  <a:gd name="connsiteY5" fmla="*/ 97404 h 2738368"/>
                  <a:gd name="connsiteX6" fmla="*/ 2679302 w 2792642"/>
                  <a:gd name="connsiteY6" fmla="*/ 1153813 h 2738368"/>
                  <a:gd name="connsiteX7" fmla="*/ 1748449 w 2792642"/>
                  <a:gd name="connsiteY7" fmla="*/ 1146020 h 2738368"/>
                  <a:gd name="connsiteX8" fmla="*/ 1596049 w 2792642"/>
                  <a:gd name="connsiteY8" fmla="*/ 1436965 h 2738368"/>
                  <a:gd name="connsiteX9" fmla="*/ 1942413 w 2792642"/>
                  <a:gd name="connsiteY9" fmla="*/ 1520092 h 2738368"/>
                  <a:gd name="connsiteX10" fmla="*/ 2732122 w 2792642"/>
                  <a:gd name="connsiteY10" fmla="*/ 1603220 h 2738368"/>
                  <a:gd name="connsiteX11" fmla="*/ 2510449 w 2792642"/>
                  <a:gd name="connsiteY11" fmla="*/ 2697729 h 2738368"/>
                  <a:gd name="connsiteX12" fmla="*/ 1209854 w 2792642"/>
                  <a:gd name="connsiteY12" fmla="*/ 2554854 h 2738368"/>
                  <a:gd name="connsiteX13" fmla="*/ 137858 w 2792642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830713"/>
                  <a:gd name="connsiteY0" fmla="*/ 2406784 h 2738368"/>
                  <a:gd name="connsiteX1" fmla="*/ 182885 w 2830713"/>
                  <a:gd name="connsiteY1" fmla="*/ 1409256 h 2738368"/>
                  <a:gd name="connsiteX2" fmla="*/ 44340 w 2830713"/>
                  <a:gd name="connsiteY2" fmla="*/ 580581 h 2738368"/>
                  <a:gd name="connsiteX3" fmla="*/ 134398 w 2830713"/>
                  <a:gd name="connsiteY3" fmla="*/ 227916 h 2738368"/>
                  <a:gd name="connsiteX4" fmla="*/ 1092090 w 2830713"/>
                  <a:gd name="connsiteY4" fmla="*/ 61901 h 2738368"/>
                  <a:gd name="connsiteX5" fmla="*/ 2600504 w 2830713"/>
                  <a:gd name="connsiteY5" fmla="*/ 97404 h 2738368"/>
                  <a:gd name="connsiteX6" fmla="*/ 2679302 w 2830713"/>
                  <a:gd name="connsiteY6" fmla="*/ 1153813 h 2738368"/>
                  <a:gd name="connsiteX7" fmla="*/ 1786549 w 2830713"/>
                  <a:gd name="connsiteY7" fmla="*/ 1222220 h 2738368"/>
                  <a:gd name="connsiteX8" fmla="*/ 1596049 w 2830713"/>
                  <a:gd name="connsiteY8" fmla="*/ 1436965 h 2738368"/>
                  <a:gd name="connsiteX9" fmla="*/ 1942413 w 2830713"/>
                  <a:gd name="connsiteY9" fmla="*/ 1520092 h 2738368"/>
                  <a:gd name="connsiteX10" fmla="*/ 2827372 w 2830713"/>
                  <a:gd name="connsiteY10" fmla="*/ 1641320 h 2738368"/>
                  <a:gd name="connsiteX11" fmla="*/ 2510449 w 2830713"/>
                  <a:gd name="connsiteY11" fmla="*/ 2697729 h 2738368"/>
                  <a:gd name="connsiteX12" fmla="*/ 1209854 w 2830713"/>
                  <a:gd name="connsiteY12" fmla="*/ 2554854 h 2738368"/>
                  <a:gd name="connsiteX13" fmla="*/ 137858 w 2830713"/>
                  <a:gd name="connsiteY13" fmla="*/ 2406784 h 2738368"/>
                  <a:gd name="connsiteX0" fmla="*/ 137858 w 2828919"/>
                  <a:gd name="connsiteY0" fmla="*/ 2406784 h 2738368"/>
                  <a:gd name="connsiteX1" fmla="*/ 182885 w 2828919"/>
                  <a:gd name="connsiteY1" fmla="*/ 1409256 h 2738368"/>
                  <a:gd name="connsiteX2" fmla="*/ 44340 w 2828919"/>
                  <a:gd name="connsiteY2" fmla="*/ 580581 h 2738368"/>
                  <a:gd name="connsiteX3" fmla="*/ 134398 w 2828919"/>
                  <a:gd name="connsiteY3" fmla="*/ 227916 h 2738368"/>
                  <a:gd name="connsiteX4" fmla="*/ 1092090 w 2828919"/>
                  <a:gd name="connsiteY4" fmla="*/ 61901 h 2738368"/>
                  <a:gd name="connsiteX5" fmla="*/ 2600504 w 2828919"/>
                  <a:gd name="connsiteY5" fmla="*/ 97404 h 2738368"/>
                  <a:gd name="connsiteX6" fmla="*/ 2679302 w 2828919"/>
                  <a:gd name="connsiteY6" fmla="*/ 1153813 h 2738368"/>
                  <a:gd name="connsiteX7" fmla="*/ 1786549 w 2828919"/>
                  <a:gd name="connsiteY7" fmla="*/ 1222220 h 2738368"/>
                  <a:gd name="connsiteX8" fmla="*/ 1596049 w 2828919"/>
                  <a:gd name="connsiteY8" fmla="*/ 1436965 h 2738368"/>
                  <a:gd name="connsiteX9" fmla="*/ 1942413 w 2828919"/>
                  <a:gd name="connsiteY9" fmla="*/ 1520092 h 2738368"/>
                  <a:gd name="connsiteX10" fmla="*/ 2827372 w 2828919"/>
                  <a:gd name="connsiteY10" fmla="*/ 1641320 h 2738368"/>
                  <a:gd name="connsiteX11" fmla="*/ 2510449 w 2828919"/>
                  <a:gd name="connsiteY11" fmla="*/ 2697729 h 2738368"/>
                  <a:gd name="connsiteX12" fmla="*/ 1209854 w 2828919"/>
                  <a:gd name="connsiteY12" fmla="*/ 2554854 h 2738368"/>
                  <a:gd name="connsiteX13" fmla="*/ 137858 w 2828919"/>
                  <a:gd name="connsiteY13" fmla="*/ 2406784 h 2738368"/>
                  <a:gd name="connsiteX0" fmla="*/ 137858 w 2837144"/>
                  <a:gd name="connsiteY0" fmla="*/ 2406784 h 2738368"/>
                  <a:gd name="connsiteX1" fmla="*/ 182885 w 2837144"/>
                  <a:gd name="connsiteY1" fmla="*/ 1409256 h 2738368"/>
                  <a:gd name="connsiteX2" fmla="*/ 44340 w 2837144"/>
                  <a:gd name="connsiteY2" fmla="*/ 580581 h 2738368"/>
                  <a:gd name="connsiteX3" fmla="*/ 134398 w 2837144"/>
                  <a:gd name="connsiteY3" fmla="*/ 227916 h 2738368"/>
                  <a:gd name="connsiteX4" fmla="*/ 1092090 w 2837144"/>
                  <a:gd name="connsiteY4" fmla="*/ 61901 h 2738368"/>
                  <a:gd name="connsiteX5" fmla="*/ 2600504 w 2837144"/>
                  <a:gd name="connsiteY5" fmla="*/ 97404 h 2738368"/>
                  <a:gd name="connsiteX6" fmla="*/ 2679302 w 2837144"/>
                  <a:gd name="connsiteY6" fmla="*/ 1153813 h 2738368"/>
                  <a:gd name="connsiteX7" fmla="*/ 1786549 w 2837144"/>
                  <a:gd name="connsiteY7" fmla="*/ 1222220 h 2738368"/>
                  <a:gd name="connsiteX8" fmla="*/ 1596049 w 2837144"/>
                  <a:gd name="connsiteY8" fmla="*/ 1436965 h 2738368"/>
                  <a:gd name="connsiteX9" fmla="*/ 1942413 w 2837144"/>
                  <a:gd name="connsiteY9" fmla="*/ 1520092 h 2738368"/>
                  <a:gd name="connsiteX10" fmla="*/ 2827372 w 2837144"/>
                  <a:gd name="connsiteY10" fmla="*/ 1641320 h 2738368"/>
                  <a:gd name="connsiteX11" fmla="*/ 2510449 w 2837144"/>
                  <a:gd name="connsiteY11" fmla="*/ 2697729 h 2738368"/>
                  <a:gd name="connsiteX12" fmla="*/ 1209854 w 2837144"/>
                  <a:gd name="connsiteY12" fmla="*/ 2554854 h 2738368"/>
                  <a:gd name="connsiteX13" fmla="*/ 137858 w 2837144"/>
                  <a:gd name="connsiteY13" fmla="*/ 2406784 h 2738368"/>
                  <a:gd name="connsiteX0" fmla="*/ 137858 w 2837144"/>
                  <a:gd name="connsiteY0" fmla="*/ 2406784 h 2697729"/>
                  <a:gd name="connsiteX1" fmla="*/ 182885 w 2837144"/>
                  <a:gd name="connsiteY1" fmla="*/ 1409256 h 2697729"/>
                  <a:gd name="connsiteX2" fmla="*/ 44340 w 2837144"/>
                  <a:gd name="connsiteY2" fmla="*/ 580581 h 2697729"/>
                  <a:gd name="connsiteX3" fmla="*/ 134398 w 2837144"/>
                  <a:gd name="connsiteY3" fmla="*/ 227916 h 2697729"/>
                  <a:gd name="connsiteX4" fmla="*/ 1092090 w 2837144"/>
                  <a:gd name="connsiteY4" fmla="*/ 61901 h 2697729"/>
                  <a:gd name="connsiteX5" fmla="*/ 2600504 w 2837144"/>
                  <a:gd name="connsiteY5" fmla="*/ 97404 h 2697729"/>
                  <a:gd name="connsiteX6" fmla="*/ 2679302 w 2837144"/>
                  <a:gd name="connsiteY6" fmla="*/ 1153813 h 2697729"/>
                  <a:gd name="connsiteX7" fmla="*/ 1786549 w 2837144"/>
                  <a:gd name="connsiteY7" fmla="*/ 1222220 h 2697729"/>
                  <a:gd name="connsiteX8" fmla="*/ 1596049 w 2837144"/>
                  <a:gd name="connsiteY8" fmla="*/ 1436965 h 2697729"/>
                  <a:gd name="connsiteX9" fmla="*/ 1942413 w 2837144"/>
                  <a:gd name="connsiteY9" fmla="*/ 1520092 h 2697729"/>
                  <a:gd name="connsiteX10" fmla="*/ 2827372 w 2837144"/>
                  <a:gd name="connsiteY10" fmla="*/ 1641320 h 2697729"/>
                  <a:gd name="connsiteX11" fmla="*/ 2510449 w 2837144"/>
                  <a:gd name="connsiteY11" fmla="*/ 2697729 h 2697729"/>
                  <a:gd name="connsiteX12" fmla="*/ 1209854 w 2837144"/>
                  <a:gd name="connsiteY12" fmla="*/ 2554854 h 2697729"/>
                  <a:gd name="connsiteX13" fmla="*/ 137858 w 2837144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96049 w 2827372"/>
                  <a:gd name="connsiteY8" fmla="*/ 1436965 h 2697729"/>
                  <a:gd name="connsiteX9" fmla="*/ 1942413 w 2827372"/>
                  <a:gd name="connsiteY9" fmla="*/ 15200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48424 w 2849079"/>
                  <a:gd name="connsiteY8" fmla="*/ 1351240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48424 w 2827372"/>
                  <a:gd name="connsiteY8" fmla="*/ 1351240 h 2697729"/>
                  <a:gd name="connsiteX9" fmla="*/ 1837638 w 2827372"/>
                  <a:gd name="connsiteY9" fmla="*/ 14438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27372"/>
                  <a:gd name="connsiteY0" fmla="*/ 2396629 h 2687574"/>
                  <a:gd name="connsiteX1" fmla="*/ 182885 w 2827372"/>
                  <a:gd name="connsiteY1" fmla="*/ 1399101 h 2687574"/>
                  <a:gd name="connsiteX2" fmla="*/ 44340 w 2827372"/>
                  <a:gd name="connsiteY2" fmla="*/ 570426 h 2687574"/>
                  <a:gd name="connsiteX3" fmla="*/ 134398 w 2827372"/>
                  <a:gd name="connsiteY3" fmla="*/ 217761 h 2687574"/>
                  <a:gd name="connsiteX4" fmla="*/ 1092090 w 2827372"/>
                  <a:gd name="connsiteY4" fmla="*/ 51746 h 2687574"/>
                  <a:gd name="connsiteX5" fmla="*/ 2600504 w 2827372"/>
                  <a:gd name="connsiteY5" fmla="*/ 87249 h 2687574"/>
                  <a:gd name="connsiteX6" fmla="*/ 2707877 w 2827372"/>
                  <a:gd name="connsiteY6" fmla="*/ 1000783 h 2687574"/>
                  <a:gd name="connsiteX7" fmla="*/ 1786549 w 2827372"/>
                  <a:gd name="connsiteY7" fmla="*/ 1212065 h 2687574"/>
                  <a:gd name="connsiteX8" fmla="*/ 1548424 w 2827372"/>
                  <a:gd name="connsiteY8" fmla="*/ 1341085 h 2687574"/>
                  <a:gd name="connsiteX9" fmla="*/ 1837638 w 2827372"/>
                  <a:gd name="connsiteY9" fmla="*/ 1433737 h 2687574"/>
                  <a:gd name="connsiteX10" fmla="*/ 2827372 w 2827372"/>
                  <a:gd name="connsiteY10" fmla="*/ 1631165 h 2687574"/>
                  <a:gd name="connsiteX11" fmla="*/ 2510449 w 2827372"/>
                  <a:gd name="connsiteY11" fmla="*/ 2687574 h 2687574"/>
                  <a:gd name="connsiteX12" fmla="*/ 1209854 w 2827372"/>
                  <a:gd name="connsiteY12" fmla="*/ 2544699 h 2687574"/>
                  <a:gd name="connsiteX13" fmla="*/ 137858 w 2827372"/>
                  <a:gd name="connsiteY13" fmla="*/ 2396629 h 268757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453171 h 2744116"/>
                  <a:gd name="connsiteX1" fmla="*/ 182885 w 2827372"/>
                  <a:gd name="connsiteY1" fmla="*/ 1455643 h 2744116"/>
                  <a:gd name="connsiteX2" fmla="*/ 44340 w 2827372"/>
                  <a:gd name="connsiteY2" fmla="*/ 626968 h 2744116"/>
                  <a:gd name="connsiteX3" fmla="*/ 134398 w 2827372"/>
                  <a:gd name="connsiteY3" fmla="*/ 274303 h 2744116"/>
                  <a:gd name="connsiteX4" fmla="*/ 1092090 w 2827372"/>
                  <a:gd name="connsiteY4" fmla="*/ 108288 h 2744116"/>
                  <a:gd name="connsiteX5" fmla="*/ 2533829 w 2827372"/>
                  <a:gd name="connsiteY5" fmla="*/ 67591 h 2744116"/>
                  <a:gd name="connsiteX6" fmla="*/ 2707877 w 2827372"/>
                  <a:gd name="connsiteY6" fmla="*/ 1057325 h 2744116"/>
                  <a:gd name="connsiteX7" fmla="*/ 1786549 w 2827372"/>
                  <a:gd name="connsiteY7" fmla="*/ 1268607 h 2744116"/>
                  <a:gd name="connsiteX8" fmla="*/ 1548424 w 2827372"/>
                  <a:gd name="connsiteY8" fmla="*/ 1397627 h 2744116"/>
                  <a:gd name="connsiteX9" fmla="*/ 1837638 w 2827372"/>
                  <a:gd name="connsiteY9" fmla="*/ 1490279 h 2744116"/>
                  <a:gd name="connsiteX10" fmla="*/ 2827372 w 2827372"/>
                  <a:gd name="connsiteY10" fmla="*/ 1687707 h 2744116"/>
                  <a:gd name="connsiteX11" fmla="*/ 2510449 w 2827372"/>
                  <a:gd name="connsiteY11" fmla="*/ 2744116 h 2744116"/>
                  <a:gd name="connsiteX12" fmla="*/ 1209854 w 2827372"/>
                  <a:gd name="connsiteY12" fmla="*/ 2601241 h 2744116"/>
                  <a:gd name="connsiteX13" fmla="*/ 137858 w 2827372"/>
                  <a:gd name="connsiteY13" fmla="*/ 2453171 h 2744116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548424 w 2827372"/>
                  <a:gd name="connsiteY8" fmla="*/ 138231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039271 w 2827372"/>
                  <a:gd name="connsiteY8" fmla="*/ 1363892 h 2728805"/>
                  <a:gd name="connsiteX9" fmla="*/ 967399 w 2827372"/>
                  <a:gd name="connsiteY9" fmla="*/ 1401366 h 2728805"/>
                  <a:gd name="connsiteX10" fmla="*/ 1837638 w 2827372"/>
                  <a:gd name="connsiteY10" fmla="*/ 1474968 h 2728805"/>
                  <a:gd name="connsiteX11" fmla="*/ 2827372 w 2827372"/>
                  <a:gd name="connsiteY11" fmla="*/ 1672396 h 2728805"/>
                  <a:gd name="connsiteX12" fmla="*/ 2510449 w 2827372"/>
                  <a:gd name="connsiteY12" fmla="*/ 2728805 h 2728805"/>
                  <a:gd name="connsiteX13" fmla="*/ 1209854 w 2827372"/>
                  <a:gd name="connsiteY13" fmla="*/ 2585930 h 2728805"/>
                  <a:gd name="connsiteX14" fmla="*/ 137858 w 2827372"/>
                  <a:gd name="connsiteY14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61661 w 2751175"/>
                  <a:gd name="connsiteY0" fmla="*/ 2385580 h 2676525"/>
                  <a:gd name="connsiteX1" fmla="*/ 106688 w 2751175"/>
                  <a:gd name="connsiteY1" fmla="*/ 1388052 h 2676525"/>
                  <a:gd name="connsiteX2" fmla="*/ 58201 w 2751175"/>
                  <a:gd name="connsiteY2" fmla="*/ 206712 h 2676525"/>
                  <a:gd name="connsiteX3" fmla="*/ 1034943 w 2751175"/>
                  <a:gd name="connsiteY3" fmla="*/ 97847 h 2676525"/>
                  <a:gd name="connsiteX4" fmla="*/ 2457632 w 2751175"/>
                  <a:gd name="connsiteY4" fmla="*/ 0 h 2676525"/>
                  <a:gd name="connsiteX5" fmla="*/ 2631680 w 2751175"/>
                  <a:gd name="connsiteY5" fmla="*/ 989734 h 2676525"/>
                  <a:gd name="connsiteX6" fmla="*/ 1710352 w 2751175"/>
                  <a:gd name="connsiteY6" fmla="*/ 1201016 h 2676525"/>
                  <a:gd name="connsiteX7" fmla="*/ 891202 w 2751175"/>
                  <a:gd name="connsiteY7" fmla="*/ 1349086 h 2676525"/>
                  <a:gd name="connsiteX8" fmla="*/ 1761441 w 2751175"/>
                  <a:gd name="connsiteY8" fmla="*/ 1422688 h 2676525"/>
                  <a:gd name="connsiteX9" fmla="*/ 2751175 w 2751175"/>
                  <a:gd name="connsiteY9" fmla="*/ 1620116 h 2676525"/>
                  <a:gd name="connsiteX10" fmla="*/ 2434252 w 2751175"/>
                  <a:gd name="connsiteY10" fmla="*/ 2676525 h 2676525"/>
                  <a:gd name="connsiteX11" fmla="*/ 1133657 w 2751175"/>
                  <a:gd name="connsiteY11" fmla="*/ 2533650 h 2676525"/>
                  <a:gd name="connsiteX12" fmla="*/ 61661 w 2751175"/>
                  <a:gd name="connsiteY12" fmla="*/ 2385580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16994 w 2849383"/>
                  <a:gd name="connsiteY0" fmla="*/ 2395105 h 2676525"/>
                  <a:gd name="connsiteX1" fmla="*/ 204896 w 2849383"/>
                  <a:gd name="connsiteY1" fmla="*/ 1388052 h 2676525"/>
                  <a:gd name="connsiteX2" fmla="*/ 42109 w 2849383"/>
                  <a:gd name="connsiteY2" fmla="*/ 254337 h 2676525"/>
                  <a:gd name="connsiteX3" fmla="*/ 1133151 w 2849383"/>
                  <a:gd name="connsiteY3" fmla="*/ 97847 h 2676525"/>
                  <a:gd name="connsiteX4" fmla="*/ 2555840 w 2849383"/>
                  <a:gd name="connsiteY4" fmla="*/ 0 h 2676525"/>
                  <a:gd name="connsiteX5" fmla="*/ 2729888 w 2849383"/>
                  <a:gd name="connsiteY5" fmla="*/ 989734 h 2676525"/>
                  <a:gd name="connsiteX6" fmla="*/ 1808560 w 2849383"/>
                  <a:gd name="connsiteY6" fmla="*/ 1201016 h 2676525"/>
                  <a:gd name="connsiteX7" fmla="*/ 989410 w 2849383"/>
                  <a:gd name="connsiteY7" fmla="*/ 1349086 h 2676525"/>
                  <a:gd name="connsiteX8" fmla="*/ 1859649 w 2849383"/>
                  <a:gd name="connsiteY8" fmla="*/ 1422688 h 2676525"/>
                  <a:gd name="connsiteX9" fmla="*/ 2849383 w 2849383"/>
                  <a:gd name="connsiteY9" fmla="*/ 1620116 h 2676525"/>
                  <a:gd name="connsiteX10" fmla="*/ 2532460 w 2849383"/>
                  <a:gd name="connsiteY10" fmla="*/ 2676525 h 2676525"/>
                  <a:gd name="connsiteX11" fmla="*/ 1231865 w 2849383"/>
                  <a:gd name="connsiteY11" fmla="*/ 2533650 h 2676525"/>
                  <a:gd name="connsiteX12" fmla="*/ 16994 w 2849383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43649 w 2876038"/>
                  <a:gd name="connsiteY0" fmla="*/ 2395105 h 2676525"/>
                  <a:gd name="connsiteX1" fmla="*/ 250601 w 2876038"/>
                  <a:gd name="connsiteY1" fmla="*/ 1349952 h 2676525"/>
                  <a:gd name="connsiteX2" fmla="*/ 68764 w 2876038"/>
                  <a:gd name="connsiteY2" fmla="*/ 254337 h 2676525"/>
                  <a:gd name="connsiteX3" fmla="*/ 1159806 w 2876038"/>
                  <a:gd name="connsiteY3" fmla="*/ 97847 h 2676525"/>
                  <a:gd name="connsiteX4" fmla="*/ 2582495 w 2876038"/>
                  <a:gd name="connsiteY4" fmla="*/ 0 h 2676525"/>
                  <a:gd name="connsiteX5" fmla="*/ 2756543 w 2876038"/>
                  <a:gd name="connsiteY5" fmla="*/ 989734 h 2676525"/>
                  <a:gd name="connsiteX6" fmla="*/ 1835215 w 2876038"/>
                  <a:gd name="connsiteY6" fmla="*/ 1201016 h 2676525"/>
                  <a:gd name="connsiteX7" fmla="*/ 1016065 w 2876038"/>
                  <a:gd name="connsiteY7" fmla="*/ 1349086 h 2676525"/>
                  <a:gd name="connsiteX8" fmla="*/ 1886304 w 2876038"/>
                  <a:gd name="connsiteY8" fmla="*/ 1422688 h 2676525"/>
                  <a:gd name="connsiteX9" fmla="*/ 2876038 w 2876038"/>
                  <a:gd name="connsiteY9" fmla="*/ 1620116 h 2676525"/>
                  <a:gd name="connsiteX10" fmla="*/ 2559115 w 2876038"/>
                  <a:gd name="connsiteY10" fmla="*/ 2676525 h 2676525"/>
                  <a:gd name="connsiteX11" fmla="*/ 1258520 w 2876038"/>
                  <a:gd name="connsiteY11" fmla="*/ 2533650 h 2676525"/>
                  <a:gd name="connsiteX12" fmla="*/ 43649 w 2876038"/>
                  <a:gd name="connsiteY12" fmla="*/ 2395105 h 2676525"/>
                  <a:gd name="connsiteX0" fmla="*/ 47966 w 2880355"/>
                  <a:gd name="connsiteY0" fmla="*/ 2395105 h 2676525"/>
                  <a:gd name="connsiteX1" fmla="*/ 254918 w 2880355"/>
                  <a:gd name="connsiteY1" fmla="*/ 1349952 h 2676525"/>
                  <a:gd name="connsiteX2" fmla="*/ 73081 w 2880355"/>
                  <a:gd name="connsiteY2" fmla="*/ 254337 h 2676525"/>
                  <a:gd name="connsiteX3" fmla="*/ 1164123 w 2880355"/>
                  <a:gd name="connsiteY3" fmla="*/ 97847 h 2676525"/>
                  <a:gd name="connsiteX4" fmla="*/ 2586812 w 2880355"/>
                  <a:gd name="connsiteY4" fmla="*/ 0 h 2676525"/>
                  <a:gd name="connsiteX5" fmla="*/ 2760860 w 2880355"/>
                  <a:gd name="connsiteY5" fmla="*/ 989734 h 2676525"/>
                  <a:gd name="connsiteX6" fmla="*/ 1839532 w 2880355"/>
                  <a:gd name="connsiteY6" fmla="*/ 1201016 h 2676525"/>
                  <a:gd name="connsiteX7" fmla="*/ 1020382 w 2880355"/>
                  <a:gd name="connsiteY7" fmla="*/ 1349086 h 2676525"/>
                  <a:gd name="connsiteX8" fmla="*/ 1890621 w 2880355"/>
                  <a:gd name="connsiteY8" fmla="*/ 1422688 h 2676525"/>
                  <a:gd name="connsiteX9" fmla="*/ 2880355 w 2880355"/>
                  <a:gd name="connsiteY9" fmla="*/ 1620116 h 2676525"/>
                  <a:gd name="connsiteX10" fmla="*/ 2563432 w 2880355"/>
                  <a:gd name="connsiteY10" fmla="*/ 2676525 h 2676525"/>
                  <a:gd name="connsiteX11" fmla="*/ 1262837 w 2880355"/>
                  <a:gd name="connsiteY11" fmla="*/ 2533650 h 2676525"/>
                  <a:gd name="connsiteX12" fmla="*/ 47966 w 2880355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827194 w 2832389"/>
                  <a:gd name="connsiteY5" fmla="*/ 1056409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63445"/>
                  <a:gd name="connsiteY0" fmla="*/ 2490355 h 2771775"/>
                  <a:gd name="connsiteX1" fmla="*/ 206952 w 2863445"/>
                  <a:gd name="connsiteY1" fmla="*/ 1445202 h 2771775"/>
                  <a:gd name="connsiteX2" fmla="*/ 25115 w 2863445"/>
                  <a:gd name="connsiteY2" fmla="*/ 349587 h 2771775"/>
                  <a:gd name="connsiteX3" fmla="*/ 1116157 w 2863445"/>
                  <a:gd name="connsiteY3" fmla="*/ 193097 h 2771775"/>
                  <a:gd name="connsiteX4" fmla="*/ 2605521 w 2863445"/>
                  <a:gd name="connsiteY4" fmla="*/ 0 h 2771775"/>
                  <a:gd name="connsiteX5" fmla="*/ 2827194 w 2863445"/>
                  <a:gd name="connsiteY5" fmla="*/ 1075459 h 2771775"/>
                  <a:gd name="connsiteX6" fmla="*/ 1791566 w 2863445"/>
                  <a:gd name="connsiteY6" fmla="*/ 1296266 h 2771775"/>
                  <a:gd name="connsiteX7" fmla="*/ 972416 w 2863445"/>
                  <a:gd name="connsiteY7" fmla="*/ 1444336 h 2771775"/>
                  <a:gd name="connsiteX8" fmla="*/ 1842655 w 2863445"/>
                  <a:gd name="connsiteY8" fmla="*/ 1517938 h 2771775"/>
                  <a:gd name="connsiteX9" fmla="*/ 2832389 w 2863445"/>
                  <a:gd name="connsiteY9" fmla="*/ 1715366 h 2771775"/>
                  <a:gd name="connsiteX10" fmla="*/ 2515466 w 2863445"/>
                  <a:gd name="connsiteY10" fmla="*/ 2771775 h 2771775"/>
                  <a:gd name="connsiteX11" fmla="*/ 1214871 w 2863445"/>
                  <a:gd name="connsiteY11" fmla="*/ 2628900 h 2771775"/>
                  <a:gd name="connsiteX12" fmla="*/ 0 w 2863445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2389" h="2771775">
                    <a:moveTo>
                      <a:pt x="0" y="2490355"/>
                    </a:moveTo>
                    <a:cubicBezTo>
                      <a:pt x="41564" y="2254972"/>
                      <a:pt x="103476" y="1967778"/>
                      <a:pt x="206952" y="1445202"/>
                    </a:cubicBezTo>
                    <a:cubicBezTo>
                      <a:pt x="163513" y="1031257"/>
                      <a:pt x="85727" y="714792"/>
                      <a:pt x="25115" y="349587"/>
                    </a:cubicBezTo>
                    <a:cubicBezTo>
                      <a:pt x="320390" y="271078"/>
                      <a:pt x="686089" y="251361"/>
                      <a:pt x="1116157" y="193097"/>
                    </a:cubicBezTo>
                    <a:cubicBezTo>
                      <a:pt x="1546225" y="134833"/>
                      <a:pt x="2131291" y="32616"/>
                      <a:pt x="2605521" y="0"/>
                    </a:cubicBezTo>
                    <a:lnTo>
                      <a:pt x="2827194" y="1075459"/>
                    </a:lnTo>
                    <a:lnTo>
                      <a:pt x="1791566" y="1296266"/>
                    </a:lnTo>
                    <a:cubicBezTo>
                      <a:pt x="1482436" y="1357745"/>
                      <a:pt x="1381991" y="1370301"/>
                      <a:pt x="972416" y="1444336"/>
                    </a:cubicBezTo>
                    <a:cubicBezTo>
                      <a:pt x="1428606" y="1490806"/>
                      <a:pt x="1532660" y="1472766"/>
                      <a:pt x="1842655" y="1517938"/>
                    </a:cubicBezTo>
                    <a:cubicBezTo>
                      <a:pt x="2152650" y="1563110"/>
                      <a:pt x="2502478" y="1649557"/>
                      <a:pt x="2832389" y="1715366"/>
                    </a:cubicBezTo>
                    <a:lnTo>
                      <a:pt x="2515466" y="2771775"/>
                    </a:lnTo>
                    <a:lnTo>
                      <a:pt x="1214871" y="2628900"/>
                    </a:lnTo>
                    <a:lnTo>
                      <a:pt x="0" y="2490355"/>
                    </a:lnTo>
                    <a:close/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grpSp>
          <p:nvGrpSpPr>
            <p:cNvPr id="45" name="Groupe 42"/>
            <p:cNvGrpSpPr>
              <a:grpSpLocks/>
            </p:cNvGrpSpPr>
            <p:nvPr/>
          </p:nvGrpSpPr>
          <p:grpSpPr bwMode="auto">
            <a:xfrm>
              <a:off x="7918522" y="4452810"/>
              <a:ext cx="883425" cy="1029933"/>
              <a:chOff x="6754003" y="4679976"/>
              <a:chExt cx="883425" cy="1029933"/>
            </a:xfrm>
          </p:grpSpPr>
          <p:sp>
            <p:nvSpPr>
              <p:cNvPr id="49" name="Ellipse 110"/>
              <p:cNvSpPr>
                <a:spLocks noChangeArrowheads="1"/>
              </p:cNvSpPr>
              <p:nvPr/>
            </p:nvSpPr>
            <p:spPr bwMode="auto">
              <a:xfrm>
                <a:off x="7353720" y="4883779"/>
                <a:ext cx="151980" cy="153833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0" name="Ellipse 111"/>
              <p:cNvSpPr>
                <a:spLocks noChangeArrowheads="1"/>
              </p:cNvSpPr>
              <p:nvPr/>
            </p:nvSpPr>
            <p:spPr bwMode="auto">
              <a:xfrm>
                <a:off x="7353720" y="5402284"/>
                <a:ext cx="151980" cy="153833"/>
              </a:xfrm>
              <a:prstGeom prst="ellips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" name="Forme libre 50"/>
              <p:cNvSpPr/>
              <p:nvPr/>
            </p:nvSpPr>
            <p:spPr>
              <a:xfrm>
                <a:off x="6753876" y="4679550"/>
                <a:ext cx="883983" cy="1029908"/>
              </a:xfrm>
              <a:custGeom>
                <a:avLst/>
                <a:gdLst>
                  <a:gd name="connsiteX0" fmla="*/ 709393 w 3080578"/>
                  <a:gd name="connsiteY0" fmla="*/ 2410447 h 2784413"/>
                  <a:gd name="connsiteX1" fmla="*/ 404593 w 3080578"/>
                  <a:gd name="connsiteY1" fmla="*/ 1080411 h 2784413"/>
                  <a:gd name="connsiteX2" fmla="*/ 44375 w 3080578"/>
                  <a:gd name="connsiteY2" fmla="*/ 706338 h 2784413"/>
                  <a:gd name="connsiteX3" fmla="*/ 1499102 w 3080578"/>
                  <a:gd name="connsiteY3" fmla="*/ 332265 h 2784413"/>
                  <a:gd name="connsiteX4" fmla="*/ 2524339 w 3080578"/>
                  <a:gd name="connsiteY4" fmla="*/ 13611 h 2784413"/>
                  <a:gd name="connsiteX5" fmla="*/ 2898412 w 3080578"/>
                  <a:gd name="connsiteY5" fmla="*/ 803320 h 2784413"/>
                  <a:gd name="connsiteX6" fmla="*/ 2053284 w 3080578"/>
                  <a:gd name="connsiteY6" fmla="*/ 1205102 h 2784413"/>
                  <a:gd name="connsiteX7" fmla="*/ 1900884 w 3080578"/>
                  <a:gd name="connsiteY7" fmla="*/ 1496047 h 2784413"/>
                  <a:gd name="connsiteX8" fmla="*/ 2247248 w 3080578"/>
                  <a:gd name="connsiteY8" fmla="*/ 1579174 h 2784413"/>
                  <a:gd name="connsiteX9" fmla="*/ 3036957 w 3080578"/>
                  <a:gd name="connsiteY9" fmla="*/ 1662302 h 2784413"/>
                  <a:gd name="connsiteX10" fmla="*/ 2815284 w 3080578"/>
                  <a:gd name="connsiteY10" fmla="*/ 2756811 h 2784413"/>
                  <a:gd name="connsiteX11" fmla="*/ 1457539 w 3080578"/>
                  <a:gd name="connsiteY11" fmla="*/ 2452011 h 2784413"/>
                  <a:gd name="connsiteX12" fmla="*/ 709393 w 3080578"/>
                  <a:gd name="connsiteY12" fmla="*/ 2410447 h 2784413"/>
                  <a:gd name="connsiteX0" fmla="*/ 569230 w 3078961"/>
                  <a:gd name="connsiteY0" fmla="*/ 2438157 h 2784162"/>
                  <a:gd name="connsiteX1" fmla="*/ 402976 w 3078961"/>
                  <a:gd name="connsiteY1" fmla="*/ 1080411 h 2784162"/>
                  <a:gd name="connsiteX2" fmla="*/ 42758 w 3078961"/>
                  <a:gd name="connsiteY2" fmla="*/ 706338 h 2784162"/>
                  <a:gd name="connsiteX3" fmla="*/ 1497485 w 3078961"/>
                  <a:gd name="connsiteY3" fmla="*/ 332265 h 2784162"/>
                  <a:gd name="connsiteX4" fmla="*/ 2522722 w 3078961"/>
                  <a:gd name="connsiteY4" fmla="*/ 13611 h 2784162"/>
                  <a:gd name="connsiteX5" fmla="*/ 2896795 w 3078961"/>
                  <a:gd name="connsiteY5" fmla="*/ 803320 h 2784162"/>
                  <a:gd name="connsiteX6" fmla="*/ 2051667 w 3078961"/>
                  <a:gd name="connsiteY6" fmla="*/ 1205102 h 2784162"/>
                  <a:gd name="connsiteX7" fmla="*/ 1899267 w 3078961"/>
                  <a:gd name="connsiteY7" fmla="*/ 1496047 h 2784162"/>
                  <a:gd name="connsiteX8" fmla="*/ 2245631 w 3078961"/>
                  <a:gd name="connsiteY8" fmla="*/ 1579174 h 2784162"/>
                  <a:gd name="connsiteX9" fmla="*/ 3035340 w 3078961"/>
                  <a:gd name="connsiteY9" fmla="*/ 1662302 h 2784162"/>
                  <a:gd name="connsiteX10" fmla="*/ 2813667 w 3078961"/>
                  <a:gd name="connsiteY10" fmla="*/ 2756811 h 2784162"/>
                  <a:gd name="connsiteX11" fmla="*/ 1455922 w 3078961"/>
                  <a:gd name="connsiteY11" fmla="*/ 2452011 h 2784162"/>
                  <a:gd name="connsiteX12" fmla="*/ 569230 w 3078961"/>
                  <a:gd name="connsiteY12" fmla="*/ 2438157 h 2784162"/>
                  <a:gd name="connsiteX0" fmla="*/ 559650 w 3069381"/>
                  <a:gd name="connsiteY0" fmla="*/ 2438157 h 2784162"/>
                  <a:gd name="connsiteX1" fmla="*/ 476523 w 3069381"/>
                  <a:gd name="connsiteY1" fmla="*/ 1468338 h 2784162"/>
                  <a:gd name="connsiteX2" fmla="*/ 33178 w 3069381"/>
                  <a:gd name="connsiteY2" fmla="*/ 706338 h 2784162"/>
                  <a:gd name="connsiteX3" fmla="*/ 1487905 w 3069381"/>
                  <a:gd name="connsiteY3" fmla="*/ 332265 h 2784162"/>
                  <a:gd name="connsiteX4" fmla="*/ 2513142 w 3069381"/>
                  <a:gd name="connsiteY4" fmla="*/ 13611 h 2784162"/>
                  <a:gd name="connsiteX5" fmla="*/ 2887215 w 3069381"/>
                  <a:gd name="connsiteY5" fmla="*/ 803320 h 2784162"/>
                  <a:gd name="connsiteX6" fmla="*/ 2042087 w 3069381"/>
                  <a:gd name="connsiteY6" fmla="*/ 1205102 h 2784162"/>
                  <a:gd name="connsiteX7" fmla="*/ 1889687 w 3069381"/>
                  <a:gd name="connsiteY7" fmla="*/ 1496047 h 2784162"/>
                  <a:gd name="connsiteX8" fmla="*/ 2236051 w 3069381"/>
                  <a:gd name="connsiteY8" fmla="*/ 1579174 h 2784162"/>
                  <a:gd name="connsiteX9" fmla="*/ 3025760 w 3069381"/>
                  <a:gd name="connsiteY9" fmla="*/ 1662302 h 2784162"/>
                  <a:gd name="connsiteX10" fmla="*/ 2804087 w 3069381"/>
                  <a:gd name="connsiteY10" fmla="*/ 2756811 h 2784162"/>
                  <a:gd name="connsiteX11" fmla="*/ 1446342 w 3069381"/>
                  <a:gd name="connsiteY11" fmla="*/ 2452011 h 2784162"/>
                  <a:gd name="connsiteX12" fmla="*/ 559650 w 3069381"/>
                  <a:gd name="connsiteY12" fmla="*/ 2438157 h 2784162"/>
                  <a:gd name="connsiteX0" fmla="*/ 554980 w 3064711"/>
                  <a:gd name="connsiteY0" fmla="*/ 2438157 h 2784162"/>
                  <a:gd name="connsiteX1" fmla="*/ 471853 w 3064711"/>
                  <a:gd name="connsiteY1" fmla="*/ 1468338 h 2784162"/>
                  <a:gd name="connsiteX2" fmla="*/ 28508 w 3064711"/>
                  <a:gd name="connsiteY2" fmla="*/ 706338 h 2784162"/>
                  <a:gd name="connsiteX3" fmla="*/ 1483235 w 3064711"/>
                  <a:gd name="connsiteY3" fmla="*/ 332265 h 2784162"/>
                  <a:gd name="connsiteX4" fmla="*/ 2508472 w 3064711"/>
                  <a:gd name="connsiteY4" fmla="*/ 13611 h 2784162"/>
                  <a:gd name="connsiteX5" fmla="*/ 2882545 w 3064711"/>
                  <a:gd name="connsiteY5" fmla="*/ 803320 h 2784162"/>
                  <a:gd name="connsiteX6" fmla="*/ 2037417 w 3064711"/>
                  <a:gd name="connsiteY6" fmla="*/ 1205102 h 2784162"/>
                  <a:gd name="connsiteX7" fmla="*/ 1885017 w 3064711"/>
                  <a:gd name="connsiteY7" fmla="*/ 1496047 h 2784162"/>
                  <a:gd name="connsiteX8" fmla="*/ 2231381 w 3064711"/>
                  <a:gd name="connsiteY8" fmla="*/ 1579174 h 2784162"/>
                  <a:gd name="connsiteX9" fmla="*/ 3021090 w 3064711"/>
                  <a:gd name="connsiteY9" fmla="*/ 1662302 h 2784162"/>
                  <a:gd name="connsiteX10" fmla="*/ 2799417 w 3064711"/>
                  <a:gd name="connsiteY10" fmla="*/ 2756811 h 2784162"/>
                  <a:gd name="connsiteX11" fmla="*/ 1441672 w 3064711"/>
                  <a:gd name="connsiteY11" fmla="*/ 2452011 h 2784162"/>
                  <a:gd name="connsiteX12" fmla="*/ 554980 w 3064711"/>
                  <a:gd name="connsiteY12" fmla="*/ 2438157 h 2784162"/>
                  <a:gd name="connsiteX0" fmla="*/ 392099 w 3068084"/>
                  <a:gd name="connsiteY0" fmla="*/ 2465866 h 2783915"/>
                  <a:gd name="connsiteX1" fmla="*/ 475226 w 3068084"/>
                  <a:gd name="connsiteY1" fmla="*/ 1468338 h 2783915"/>
                  <a:gd name="connsiteX2" fmla="*/ 31881 w 3068084"/>
                  <a:gd name="connsiteY2" fmla="*/ 706338 h 2783915"/>
                  <a:gd name="connsiteX3" fmla="*/ 1486608 w 3068084"/>
                  <a:gd name="connsiteY3" fmla="*/ 332265 h 2783915"/>
                  <a:gd name="connsiteX4" fmla="*/ 2511845 w 3068084"/>
                  <a:gd name="connsiteY4" fmla="*/ 13611 h 2783915"/>
                  <a:gd name="connsiteX5" fmla="*/ 2885918 w 3068084"/>
                  <a:gd name="connsiteY5" fmla="*/ 803320 h 2783915"/>
                  <a:gd name="connsiteX6" fmla="*/ 2040790 w 3068084"/>
                  <a:gd name="connsiteY6" fmla="*/ 1205102 h 2783915"/>
                  <a:gd name="connsiteX7" fmla="*/ 1888390 w 3068084"/>
                  <a:gd name="connsiteY7" fmla="*/ 1496047 h 2783915"/>
                  <a:gd name="connsiteX8" fmla="*/ 2234754 w 3068084"/>
                  <a:gd name="connsiteY8" fmla="*/ 1579174 h 2783915"/>
                  <a:gd name="connsiteX9" fmla="*/ 3024463 w 3068084"/>
                  <a:gd name="connsiteY9" fmla="*/ 1662302 h 2783915"/>
                  <a:gd name="connsiteX10" fmla="*/ 2802790 w 3068084"/>
                  <a:gd name="connsiteY10" fmla="*/ 2756811 h 2783915"/>
                  <a:gd name="connsiteX11" fmla="*/ 1445045 w 3068084"/>
                  <a:gd name="connsiteY11" fmla="*/ 2452011 h 2783915"/>
                  <a:gd name="connsiteX12" fmla="*/ 392099 w 3068084"/>
                  <a:gd name="connsiteY12" fmla="*/ 2465866 h 2783915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64034"/>
                  <a:gd name="connsiteY0" fmla="*/ 2476872 h 2794921"/>
                  <a:gd name="connsiteX1" fmla="*/ 471176 w 3064034"/>
                  <a:gd name="connsiteY1" fmla="*/ 1479344 h 2794921"/>
                  <a:gd name="connsiteX2" fmla="*/ 27831 w 3064034"/>
                  <a:gd name="connsiteY2" fmla="*/ 717344 h 2794921"/>
                  <a:gd name="connsiteX3" fmla="*/ 1399431 w 3064034"/>
                  <a:gd name="connsiteY3" fmla="*/ 246289 h 2794921"/>
                  <a:gd name="connsiteX4" fmla="*/ 2507795 w 3064034"/>
                  <a:gd name="connsiteY4" fmla="*/ 24617 h 2794921"/>
                  <a:gd name="connsiteX5" fmla="*/ 2881868 w 3064034"/>
                  <a:gd name="connsiteY5" fmla="*/ 814326 h 2794921"/>
                  <a:gd name="connsiteX6" fmla="*/ 2036740 w 3064034"/>
                  <a:gd name="connsiteY6" fmla="*/ 1216108 h 2794921"/>
                  <a:gd name="connsiteX7" fmla="*/ 1884340 w 3064034"/>
                  <a:gd name="connsiteY7" fmla="*/ 1507053 h 2794921"/>
                  <a:gd name="connsiteX8" fmla="*/ 2230704 w 3064034"/>
                  <a:gd name="connsiteY8" fmla="*/ 1590180 h 2794921"/>
                  <a:gd name="connsiteX9" fmla="*/ 3020413 w 3064034"/>
                  <a:gd name="connsiteY9" fmla="*/ 1673308 h 2794921"/>
                  <a:gd name="connsiteX10" fmla="*/ 2798740 w 3064034"/>
                  <a:gd name="connsiteY10" fmla="*/ 2767817 h 2794921"/>
                  <a:gd name="connsiteX11" fmla="*/ 1440995 w 3064034"/>
                  <a:gd name="connsiteY11" fmla="*/ 2463017 h 2794921"/>
                  <a:gd name="connsiteX12" fmla="*/ 388049 w 3064034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0413"/>
                  <a:gd name="connsiteY0" fmla="*/ 2476872 h 2794921"/>
                  <a:gd name="connsiteX1" fmla="*/ 471176 w 3020413"/>
                  <a:gd name="connsiteY1" fmla="*/ 1479344 h 2794921"/>
                  <a:gd name="connsiteX2" fmla="*/ 27831 w 3020413"/>
                  <a:gd name="connsiteY2" fmla="*/ 717344 h 2794921"/>
                  <a:gd name="connsiteX3" fmla="*/ 1399431 w 3020413"/>
                  <a:gd name="connsiteY3" fmla="*/ 246289 h 2794921"/>
                  <a:gd name="connsiteX4" fmla="*/ 2507795 w 3020413"/>
                  <a:gd name="connsiteY4" fmla="*/ 24617 h 2794921"/>
                  <a:gd name="connsiteX5" fmla="*/ 2881868 w 3020413"/>
                  <a:gd name="connsiteY5" fmla="*/ 814326 h 2794921"/>
                  <a:gd name="connsiteX6" fmla="*/ 2036740 w 3020413"/>
                  <a:gd name="connsiteY6" fmla="*/ 1216108 h 2794921"/>
                  <a:gd name="connsiteX7" fmla="*/ 1884340 w 3020413"/>
                  <a:gd name="connsiteY7" fmla="*/ 1507053 h 2794921"/>
                  <a:gd name="connsiteX8" fmla="*/ 2230704 w 3020413"/>
                  <a:gd name="connsiteY8" fmla="*/ 1590180 h 2794921"/>
                  <a:gd name="connsiteX9" fmla="*/ 3020413 w 3020413"/>
                  <a:gd name="connsiteY9" fmla="*/ 1673308 h 2794921"/>
                  <a:gd name="connsiteX10" fmla="*/ 2798740 w 3020413"/>
                  <a:gd name="connsiteY10" fmla="*/ 2767817 h 2794921"/>
                  <a:gd name="connsiteX11" fmla="*/ 1440995 w 3020413"/>
                  <a:gd name="connsiteY11" fmla="*/ 2463017 h 2794921"/>
                  <a:gd name="connsiteX12" fmla="*/ 388049 w 3020413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2577069 w 3025244"/>
                  <a:gd name="connsiteY9" fmla="*/ 1548618 h 2794921"/>
                  <a:gd name="connsiteX10" fmla="*/ 3020413 w 3025244"/>
                  <a:gd name="connsiteY10" fmla="*/ 1673308 h 2794921"/>
                  <a:gd name="connsiteX11" fmla="*/ 2798740 w 3025244"/>
                  <a:gd name="connsiteY11" fmla="*/ 2767817 h 2794921"/>
                  <a:gd name="connsiteX12" fmla="*/ 1440995 w 3025244"/>
                  <a:gd name="connsiteY12" fmla="*/ 2463017 h 2794921"/>
                  <a:gd name="connsiteX13" fmla="*/ 388049 w 3025244"/>
                  <a:gd name="connsiteY13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476872 h 2794921"/>
                  <a:gd name="connsiteX1" fmla="*/ 471176 w 3025244"/>
                  <a:gd name="connsiteY1" fmla="*/ 1479344 h 2794921"/>
                  <a:gd name="connsiteX2" fmla="*/ 27831 w 3025244"/>
                  <a:gd name="connsiteY2" fmla="*/ 717344 h 2794921"/>
                  <a:gd name="connsiteX3" fmla="*/ 1399431 w 3025244"/>
                  <a:gd name="connsiteY3" fmla="*/ 246289 h 2794921"/>
                  <a:gd name="connsiteX4" fmla="*/ 2507795 w 3025244"/>
                  <a:gd name="connsiteY4" fmla="*/ 24617 h 2794921"/>
                  <a:gd name="connsiteX5" fmla="*/ 2881868 w 3025244"/>
                  <a:gd name="connsiteY5" fmla="*/ 814326 h 2794921"/>
                  <a:gd name="connsiteX6" fmla="*/ 2036740 w 3025244"/>
                  <a:gd name="connsiteY6" fmla="*/ 1216108 h 2794921"/>
                  <a:gd name="connsiteX7" fmla="*/ 1884340 w 3025244"/>
                  <a:gd name="connsiteY7" fmla="*/ 1507053 h 2794921"/>
                  <a:gd name="connsiteX8" fmla="*/ 2230704 w 3025244"/>
                  <a:gd name="connsiteY8" fmla="*/ 1590180 h 2794921"/>
                  <a:gd name="connsiteX9" fmla="*/ 3020413 w 3025244"/>
                  <a:gd name="connsiteY9" fmla="*/ 1673308 h 2794921"/>
                  <a:gd name="connsiteX10" fmla="*/ 2798740 w 3025244"/>
                  <a:gd name="connsiteY10" fmla="*/ 2767817 h 2794921"/>
                  <a:gd name="connsiteX11" fmla="*/ 1440995 w 3025244"/>
                  <a:gd name="connsiteY11" fmla="*/ 2463017 h 2794921"/>
                  <a:gd name="connsiteX12" fmla="*/ 388049 w 3025244"/>
                  <a:gd name="connsiteY12" fmla="*/ 2476872 h 2794921"/>
                  <a:gd name="connsiteX0" fmla="*/ 388049 w 3025244"/>
                  <a:gd name="connsiteY0" fmla="*/ 2530431 h 2848480"/>
                  <a:gd name="connsiteX1" fmla="*/ 471176 w 3025244"/>
                  <a:gd name="connsiteY1" fmla="*/ 1532903 h 2848480"/>
                  <a:gd name="connsiteX2" fmla="*/ 27831 w 3025244"/>
                  <a:gd name="connsiteY2" fmla="*/ 770903 h 2848480"/>
                  <a:gd name="connsiteX3" fmla="*/ 1399431 w 3025244"/>
                  <a:gd name="connsiteY3" fmla="*/ 299848 h 2848480"/>
                  <a:gd name="connsiteX4" fmla="*/ 2803070 w 3025244"/>
                  <a:gd name="connsiteY4" fmla="*/ 21026 h 2848480"/>
                  <a:gd name="connsiteX5" fmla="*/ 2881868 w 3025244"/>
                  <a:gd name="connsiteY5" fmla="*/ 867885 h 2848480"/>
                  <a:gd name="connsiteX6" fmla="*/ 2036740 w 3025244"/>
                  <a:gd name="connsiteY6" fmla="*/ 1269667 h 2848480"/>
                  <a:gd name="connsiteX7" fmla="*/ 1884340 w 3025244"/>
                  <a:gd name="connsiteY7" fmla="*/ 1560612 h 2848480"/>
                  <a:gd name="connsiteX8" fmla="*/ 2230704 w 3025244"/>
                  <a:gd name="connsiteY8" fmla="*/ 1643739 h 2848480"/>
                  <a:gd name="connsiteX9" fmla="*/ 3020413 w 3025244"/>
                  <a:gd name="connsiteY9" fmla="*/ 1726867 h 2848480"/>
                  <a:gd name="connsiteX10" fmla="*/ 2798740 w 3025244"/>
                  <a:gd name="connsiteY10" fmla="*/ 2821376 h 2848480"/>
                  <a:gd name="connsiteX11" fmla="*/ 1440995 w 3025244"/>
                  <a:gd name="connsiteY11" fmla="*/ 2516576 h 2848480"/>
                  <a:gd name="connsiteX12" fmla="*/ 388049 w 3025244"/>
                  <a:gd name="connsiteY12" fmla="*/ 2530431 h 2848480"/>
                  <a:gd name="connsiteX0" fmla="*/ 388049 w 3107782"/>
                  <a:gd name="connsiteY0" fmla="*/ 2532553 h 2850602"/>
                  <a:gd name="connsiteX1" fmla="*/ 471176 w 3107782"/>
                  <a:gd name="connsiteY1" fmla="*/ 1535025 h 2850602"/>
                  <a:gd name="connsiteX2" fmla="*/ 27831 w 3107782"/>
                  <a:gd name="connsiteY2" fmla="*/ 773025 h 2850602"/>
                  <a:gd name="connsiteX3" fmla="*/ 1399431 w 3107782"/>
                  <a:gd name="connsiteY3" fmla="*/ 301970 h 2850602"/>
                  <a:gd name="connsiteX4" fmla="*/ 2803070 w 3107782"/>
                  <a:gd name="connsiteY4" fmla="*/ 23148 h 2850602"/>
                  <a:gd name="connsiteX5" fmla="*/ 3053318 w 3107782"/>
                  <a:gd name="connsiteY5" fmla="*/ 908107 h 2850602"/>
                  <a:gd name="connsiteX6" fmla="*/ 2036740 w 3107782"/>
                  <a:gd name="connsiteY6" fmla="*/ 1271789 h 2850602"/>
                  <a:gd name="connsiteX7" fmla="*/ 1884340 w 3107782"/>
                  <a:gd name="connsiteY7" fmla="*/ 1562734 h 2850602"/>
                  <a:gd name="connsiteX8" fmla="*/ 2230704 w 3107782"/>
                  <a:gd name="connsiteY8" fmla="*/ 1645861 h 2850602"/>
                  <a:gd name="connsiteX9" fmla="*/ 3020413 w 3107782"/>
                  <a:gd name="connsiteY9" fmla="*/ 1728989 h 2850602"/>
                  <a:gd name="connsiteX10" fmla="*/ 2798740 w 3107782"/>
                  <a:gd name="connsiteY10" fmla="*/ 2823498 h 2850602"/>
                  <a:gd name="connsiteX11" fmla="*/ 1440995 w 3107782"/>
                  <a:gd name="connsiteY11" fmla="*/ 2518698 h 2850602"/>
                  <a:gd name="connsiteX12" fmla="*/ 388049 w 3107782"/>
                  <a:gd name="connsiteY12" fmla="*/ 2532553 h 2850602"/>
                  <a:gd name="connsiteX0" fmla="*/ 388049 w 3196033"/>
                  <a:gd name="connsiteY0" fmla="*/ 2532553 h 2850602"/>
                  <a:gd name="connsiteX1" fmla="*/ 471176 w 3196033"/>
                  <a:gd name="connsiteY1" fmla="*/ 1535025 h 2850602"/>
                  <a:gd name="connsiteX2" fmla="*/ 27831 w 3196033"/>
                  <a:gd name="connsiteY2" fmla="*/ 773025 h 2850602"/>
                  <a:gd name="connsiteX3" fmla="*/ 1399431 w 3196033"/>
                  <a:gd name="connsiteY3" fmla="*/ 301970 h 2850602"/>
                  <a:gd name="connsiteX4" fmla="*/ 2803070 w 3196033"/>
                  <a:gd name="connsiteY4" fmla="*/ 23148 h 2850602"/>
                  <a:gd name="connsiteX5" fmla="*/ 3053318 w 3196033"/>
                  <a:gd name="connsiteY5" fmla="*/ 908107 h 2850602"/>
                  <a:gd name="connsiteX6" fmla="*/ 2036740 w 3196033"/>
                  <a:gd name="connsiteY6" fmla="*/ 1271789 h 2850602"/>
                  <a:gd name="connsiteX7" fmla="*/ 1884340 w 3196033"/>
                  <a:gd name="connsiteY7" fmla="*/ 1562734 h 2850602"/>
                  <a:gd name="connsiteX8" fmla="*/ 2230704 w 3196033"/>
                  <a:gd name="connsiteY8" fmla="*/ 1645861 h 2850602"/>
                  <a:gd name="connsiteX9" fmla="*/ 3020413 w 3196033"/>
                  <a:gd name="connsiteY9" fmla="*/ 1728989 h 2850602"/>
                  <a:gd name="connsiteX10" fmla="*/ 2798740 w 3196033"/>
                  <a:gd name="connsiteY10" fmla="*/ 2823498 h 2850602"/>
                  <a:gd name="connsiteX11" fmla="*/ 1440995 w 3196033"/>
                  <a:gd name="connsiteY11" fmla="*/ 2518698 h 2850602"/>
                  <a:gd name="connsiteX12" fmla="*/ 388049 w 3196033"/>
                  <a:gd name="connsiteY12" fmla="*/ 2532553 h 2850602"/>
                  <a:gd name="connsiteX0" fmla="*/ 360488 w 3168472"/>
                  <a:gd name="connsiteY0" fmla="*/ 2528755 h 2846804"/>
                  <a:gd name="connsiteX1" fmla="*/ 443615 w 3168472"/>
                  <a:gd name="connsiteY1" fmla="*/ 1531227 h 2846804"/>
                  <a:gd name="connsiteX2" fmla="*/ 270 w 3168472"/>
                  <a:gd name="connsiteY2" fmla="*/ 769227 h 2846804"/>
                  <a:gd name="connsiteX3" fmla="*/ 395128 w 3168472"/>
                  <a:gd name="connsiteY3" fmla="*/ 349887 h 2846804"/>
                  <a:gd name="connsiteX4" fmla="*/ 1371870 w 3168472"/>
                  <a:gd name="connsiteY4" fmla="*/ 298172 h 2846804"/>
                  <a:gd name="connsiteX5" fmla="*/ 2775509 w 3168472"/>
                  <a:gd name="connsiteY5" fmla="*/ 19350 h 2846804"/>
                  <a:gd name="connsiteX6" fmla="*/ 3025757 w 3168472"/>
                  <a:gd name="connsiteY6" fmla="*/ 904309 h 2846804"/>
                  <a:gd name="connsiteX7" fmla="*/ 2009179 w 3168472"/>
                  <a:gd name="connsiteY7" fmla="*/ 1267991 h 2846804"/>
                  <a:gd name="connsiteX8" fmla="*/ 1856779 w 3168472"/>
                  <a:gd name="connsiteY8" fmla="*/ 1558936 h 2846804"/>
                  <a:gd name="connsiteX9" fmla="*/ 2203143 w 3168472"/>
                  <a:gd name="connsiteY9" fmla="*/ 1642063 h 2846804"/>
                  <a:gd name="connsiteX10" fmla="*/ 2992852 w 3168472"/>
                  <a:gd name="connsiteY10" fmla="*/ 1725191 h 2846804"/>
                  <a:gd name="connsiteX11" fmla="*/ 2771179 w 3168472"/>
                  <a:gd name="connsiteY11" fmla="*/ 2819700 h 2846804"/>
                  <a:gd name="connsiteX12" fmla="*/ 1413434 w 3168472"/>
                  <a:gd name="connsiteY12" fmla="*/ 2514900 h 2846804"/>
                  <a:gd name="connsiteX13" fmla="*/ 360488 w 3168472"/>
                  <a:gd name="connsiteY13" fmla="*/ 2528755 h 2846804"/>
                  <a:gd name="connsiteX0" fmla="*/ 360488 w 3169106"/>
                  <a:gd name="connsiteY0" fmla="*/ 2543695 h 2861744"/>
                  <a:gd name="connsiteX1" fmla="*/ 443615 w 3169106"/>
                  <a:gd name="connsiteY1" fmla="*/ 1546167 h 2861744"/>
                  <a:gd name="connsiteX2" fmla="*/ 270 w 3169106"/>
                  <a:gd name="connsiteY2" fmla="*/ 784167 h 2861744"/>
                  <a:gd name="connsiteX3" fmla="*/ 395128 w 3169106"/>
                  <a:gd name="connsiteY3" fmla="*/ 364827 h 2861744"/>
                  <a:gd name="connsiteX4" fmla="*/ 1352820 w 3169106"/>
                  <a:gd name="connsiteY4" fmla="*/ 198812 h 2861744"/>
                  <a:gd name="connsiteX5" fmla="*/ 2775509 w 3169106"/>
                  <a:gd name="connsiteY5" fmla="*/ 34290 h 2861744"/>
                  <a:gd name="connsiteX6" fmla="*/ 3025757 w 3169106"/>
                  <a:gd name="connsiteY6" fmla="*/ 919249 h 2861744"/>
                  <a:gd name="connsiteX7" fmla="*/ 2009179 w 3169106"/>
                  <a:gd name="connsiteY7" fmla="*/ 1282931 h 2861744"/>
                  <a:gd name="connsiteX8" fmla="*/ 1856779 w 3169106"/>
                  <a:gd name="connsiteY8" fmla="*/ 1573876 h 2861744"/>
                  <a:gd name="connsiteX9" fmla="*/ 2203143 w 3169106"/>
                  <a:gd name="connsiteY9" fmla="*/ 1657003 h 2861744"/>
                  <a:gd name="connsiteX10" fmla="*/ 2992852 w 3169106"/>
                  <a:gd name="connsiteY10" fmla="*/ 1740131 h 2861744"/>
                  <a:gd name="connsiteX11" fmla="*/ 2771179 w 3169106"/>
                  <a:gd name="connsiteY11" fmla="*/ 2834640 h 2861744"/>
                  <a:gd name="connsiteX12" fmla="*/ 1413434 w 3169106"/>
                  <a:gd name="connsiteY12" fmla="*/ 2529840 h 2861744"/>
                  <a:gd name="connsiteX13" fmla="*/ 360488 w 3169106"/>
                  <a:gd name="connsiteY13" fmla="*/ 2543695 h 2861744"/>
                  <a:gd name="connsiteX0" fmla="*/ 997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99758 w 2908376"/>
                  <a:gd name="connsiteY13" fmla="*/ 2543695 h 2861744"/>
                  <a:gd name="connsiteX0" fmla="*/ 137858 w 2908376"/>
                  <a:gd name="connsiteY0" fmla="*/ 2543695 h 2861744"/>
                  <a:gd name="connsiteX1" fmla="*/ 182885 w 2908376"/>
                  <a:gd name="connsiteY1" fmla="*/ 1546167 h 2861744"/>
                  <a:gd name="connsiteX2" fmla="*/ 44340 w 2908376"/>
                  <a:gd name="connsiteY2" fmla="*/ 717492 h 2861744"/>
                  <a:gd name="connsiteX3" fmla="*/ 134398 w 2908376"/>
                  <a:gd name="connsiteY3" fmla="*/ 364827 h 2861744"/>
                  <a:gd name="connsiteX4" fmla="*/ 1092090 w 2908376"/>
                  <a:gd name="connsiteY4" fmla="*/ 198812 h 2861744"/>
                  <a:gd name="connsiteX5" fmla="*/ 2514779 w 2908376"/>
                  <a:gd name="connsiteY5" fmla="*/ 34290 h 2861744"/>
                  <a:gd name="connsiteX6" fmla="*/ 2765027 w 2908376"/>
                  <a:gd name="connsiteY6" fmla="*/ 919249 h 2861744"/>
                  <a:gd name="connsiteX7" fmla="*/ 1748449 w 2908376"/>
                  <a:gd name="connsiteY7" fmla="*/ 1282931 h 2861744"/>
                  <a:gd name="connsiteX8" fmla="*/ 1596049 w 2908376"/>
                  <a:gd name="connsiteY8" fmla="*/ 1573876 h 2861744"/>
                  <a:gd name="connsiteX9" fmla="*/ 1942413 w 2908376"/>
                  <a:gd name="connsiteY9" fmla="*/ 1657003 h 2861744"/>
                  <a:gd name="connsiteX10" fmla="*/ 2732122 w 2908376"/>
                  <a:gd name="connsiteY10" fmla="*/ 1740131 h 2861744"/>
                  <a:gd name="connsiteX11" fmla="*/ 2510449 w 2908376"/>
                  <a:gd name="connsiteY11" fmla="*/ 2834640 h 2861744"/>
                  <a:gd name="connsiteX12" fmla="*/ 1152704 w 2908376"/>
                  <a:gd name="connsiteY12" fmla="*/ 2529840 h 2861744"/>
                  <a:gd name="connsiteX13" fmla="*/ 137858 w 2908376"/>
                  <a:gd name="connsiteY13" fmla="*/ 2543695 h 2861744"/>
                  <a:gd name="connsiteX0" fmla="*/ 137858 w 2908376"/>
                  <a:gd name="connsiteY0" fmla="*/ 2543695 h 2875279"/>
                  <a:gd name="connsiteX1" fmla="*/ 182885 w 2908376"/>
                  <a:gd name="connsiteY1" fmla="*/ 1546167 h 2875279"/>
                  <a:gd name="connsiteX2" fmla="*/ 44340 w 2908376"/>
                  <a:gd name="connsiteY2" fmla="*/ 717492 h 2875279"/>
                  <a:gd name="connsiteX3" fmla="*/ 134398 w 2908376"/>
                  <a:gd name="connsiteY3" fmla="*/ 364827 h 2875279"/>
                  <a:gd name="connsiteX4" fmla="*/ 1092090 w 2908376"/>
                  <a:gd name="connsiteY4" fmla="*/ 198812 h 2875279"/>
                  <a:gd name="connsiteX5" fmla="*/ 2514779 w 2908376"/>
                  <a:gd name="connsiteY5" fmla="*/ 34290 h 2875279"/>
                  <a:gd name="connsiteX6" fmla="*/ 2765027 w 2908376"/>
                  <a:gd name="connsiteY6" fmla="*/ 919249 h 2875279"/>
                  <a:gd name="connsiteX7" fmla="*/ 1748449 w 2908376"/>
                  <a:gd name="connsiteY7" fmla="*/ 1282931 h 2875279"/>
                  <a:gd name="connsiteX8" fmla="*/ 1596049 w 2908376"/>
                  <a:gd name="connsiteY8" fmla="*/ 1573876 h 2875279"/>
                  <a:gd name="connsiteX9" fmla="*/ 1942413 w 2908376"/>
                  <a:gd name="connsiteY9" fmla="*/ 1657003 h 2875279"/>
                  <a:gd name="connsiteX10" fmla="*/ 2732122 w 2908376"/>
                  <a:gd name="connsiteY10" fmla="*/ 1740131 h 2875279"/>
                  <a:gd name="connsiteX11" fmla="*/ 2510449 w 2908376"/>
                  <a:gd name="connsiteY11" fmla="*/ 2834640 h 2875279"/>
                  <a:gd name="connsiteX12" fmla="*/ 1209854 w 2908376"/>
                  <a:gd name="connsiteY12" fmla="*/ 2691765 h 2875279"/>
                  <a:gd name="connsiteX13" fmla="*/ 137858 w 2908376"/>
                  <a:gd name="connsiteY13" fmla="*/ 2543695 h 2875279"/>
                  <a:gd name="connsiteX0" fmla="*/ 137858 w 2765027"/>
                  <a:gd name="connsiteY0" fmla="*/ 2543695 h 2875279"/>
                  <a:gd name="connsiteX1" fmla="*/ 182885 w 2765027"/>
                  <a:gd name="connsiteY1" fmla="*/ 1546167 h 2875279"/>
                  <a:gd name="connsiteX2" fmla="*/ 44340 w 2765027"/>
                  <a:gd name="connsiteY2" fmla="*/ 717492 h 2875279"/>
                  <a:gd name="connsiteX3" fmla="*/ 134398 w 2765027"/>
                  <a:gd name="connsiteY3" fmla="*/ 364827 h 2875279"/>
                  <a:gd name="connsiteX4" fmla="*/ 1092090 w 2765027"/>
                  <a:gd name="connsiteY4" fmla="*/ 198812 h 2875279"/>
                  <a:gd name="connsiteX5" fmla="*/ 2514779 w 2765027"/>
                  <a:gd name="connsiteY5" fmla="*/ 34290 h 2875279"/>
                  <a:gd name="connsiteX6" fmla="*/ 2765027 w 2765027"/>
                  <a:gd name="connsiteY6" fmla="*/ 919249 h 2875279"/>
                  <a:gd name="connsiteX7" fmla="*/ 1748449 w 2765027"/>
                  <a:gd name="connsiteY7" fmla="*/ 1282931 h 2875279"/>
                  <a:gd name="connsiteX8" fmla="*/ 1596049 w 2765027"/>
                  <a:gd name="connsiteY8" fmla="*/ 1573876 h 2875279"/>
                  <a:gd name="connsiteX9" fmla="*/ 1942413 w 2765027"/>
                  <a:gd name="connsiteY9" fmla="*/ 1657003 h 2875279"/>
                  <a:gd name="connsiteX10" fmla="*/ 2732122 w 2765027"/>
                  <a:gd name="connsiteY10" fmla="*/ 1740131 h 2875279"/>
                  <a:gd name="connsiteX11" fmla="*/ 2510449 w 2765027"/>
                  <a:gd name="connsiteY11" fmla="*/ 2834640 h 2875279"/>
                  <a:gd name="connsiteX12" fmla="*/ 1209854 w 2765027"/>
                  <a:gd name="connsiteY12" fmla="*/ 2691765 h 2875279"/>
                  <a:gd name="connsiteX13" fmla="*/ 137858 w 2765027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076754"/>
                  <a:gd name="connsiteY0" fmla="*/ 2543695 h 2875279"/>
                  <a:gd name="connsiteX1" fmla="*/ 182885 w 3076754"/>
                  <a:gd name="connsiteY1" fmla="*/ 1546167 h 2875279"/>
                  <a:gd name="connsiteX2" fmla="*/ 44340 w 3076754"/>
                  <a:gd name="connsiteY2" fmla="*/ 717492 h 2875279"/>
                  <a:gd name="connsiteX3" fmla="*/ 134398 w 3076754"/>
                  <a:gd name="connsiteY3" fmla="*/ 364827 h 2875279"/>
                  <a:gd name="connsiteX4" fmla="*/ 1092090 w 3076754"/>
                  <a:gd name="connsiteY4" fmla="*/ 198812 h 2875279"/>
                  <a:gd name="connsiteX5" fmla="*/ 3076754 w 3076754"/>
                  <a:gd name="connsiteY5" fmla="*/ 34290 h 2875279"/>
                  <a:gd name="connsiteX6" fmla="*/ 2765027 w 3076754"/>
                  <a:gd name="connsiteY6" fmla="*/ 919249 h 2875279"/>
                  <a:gd name="connsiteX7" fmla="*/ 1748449 w 3076754"/>
                  <a:gd name="connsiteY7" fmla="*/ 1282931 h 2875279"/>
                  <a:gd name="connsiteX8" fmla="*/ 1596049 w 3076754"/>
                  <a:gd name="connsiteY8" fmla="*/ 1573876 h 2875279"/>
                  <a:gd name="connsiteX9" fmla="*/ 1942413 w 3076754"/>
                  <a:gd name="connsiteY9" fmla="*/ 1657003 h 2875279"/>
                  <a:gd name="connsiteX10" fmla="*/ 2732122 w 3076754"/>
                  <a:gd name="connsiteY10" fmla="*/ 1740131 h 2875279"/>
                  <a:gd name="connsiteX11" fmla="*/ 2510449 w 3076754"/>
                  <a:gd name="connsiteY11" fmla="*/ 2834640 h 2875279"/>
                  <a:gd name="connsiteX12" fmla="*/ 1209854 w 3076754"/>
                  <a:gd name="connsiteY12" fmla="*/ 2691765 h 2875279"/>
                  <a:gd name="connsiteX13" fmla="*/ 137858 w 3076754"/>
                  <a:gd name="connsiteY13" fmla="*/ 2543695 h 2875279"/>
                  <a:gd name="connsiteX0" fmla="*/ 137858 w 3149758"/>
                  <a:gd name="connsiteY0" fmla="*/ 2568488 h 2900072"/>
                  <a:gd name="connsiteX1" fmla="*/ 182885 w 3149758"/>
                  <a:gd name="connsiteY1" fmla="*/ 1570960 h 2900072"/>
                  <a:gd name="connsiteX2" fmla="*/ 44340 w 3149758"/>
                  <a:gd name="connsiteY2" fmla="*/ 742285 h 2900072"/>
                  <a:gd name="connsiteX3" fmla="*/ 134398 w 3149758"/>
                  <a:gd name="connsiteY3" fmla="*/ 389620 h 2900072"/>
                  <a:gd name="connsiteX4" fmla="*/ 1092090 w 3149758"/>
                  <a:gd name="connsiteY4" fmla="*/ 223605 h 2900072"/>
                  <a:gd name="connsiteX5" fmla="*/ 3076754 w 3149758"/>
                  <a:gd name="connsiteY5" fmla="*/ 59083 h 2900072"/>
                  <a:gd name="connsiteX6" fmla="*/ 2679302 w 3149758"/>
                  <a:gd name="connsiteY6" fmla="*/ 1315517 h 2900072"/>
                  <a:gd name="connsiteX7" fmla="*/ 1748449 w 3149758"/>
                  <a:gd name="connsiteY7" fmla="*/ 1307724 h 2900072"/>
                  <a:gd name="connsiteX8" fmla="*/ 1596049 w 3149758"/>
                  <a:gd name="connsiteY8" fmla="*/ 1598669 h 2900072"/>
                  <a:gd name="connsiteX9" fmla="*/ 1942413 w 3149758"/>
                  <a:gd name="connsiteY9" fmla="*/ 1681796 h 2900072"/>
                  <a:gd name="connsiteX10" fmla="*/ 2732122 w 3149758"/>
                  <a:gd name="connsiteY10" fmla="*/ 1764924 h 2900072"/>
                  <a:gd name="connsiteX11" fmla="*/ 2510449 w 3149758"/>
                  <a:gd name="connsiteY11" fmla="*/ 2859433 h 2900072"/>
                  <a:gd name="connsiteX12" fmla="*/ 1209854 w 3149758"/>
                  <a:gd name="connsiteY12" fmla="*/ 2716558 h 2900072"/>
                  <a:gd name="connsiteX13" fmla="*/ 137858 w 3149758"/>
                  <a:gd name="connsiteY13" fmla="*/ 2568488 h 2900072"/>
                  <a:gd name="connsiteX0" fmla="*/ 137858 w 2792642"/>
                  <a:gd name="connsiteY0" fmla="*/ 2406784 h 2738368"/>
                  <a:gd name="connsiteX1" fmla="*/ 182885 w 2792642"/>
                  <a:gd name="connsiteY1" fmla="*/ 1409256 h 2738368"/>
                  <a:gd name="connsiteX2" fmla="*/ 44340 w 2792642"/>
                  <a:gd name="connsiteY2" fmla="*/ 580581 h 2738368"/>
                  <a:gd name="connsiteX3" fmla="*/ 134398 w 2792642"/>
                  <a:gd name="connsiteY3" fmla="*/ 227916 h 2738368"/>
                  <a:gd name="connsiteX4" fmla="*/ 1092090 w 2792642"/>
                  <a:gd name="connsiteY4" fmla="*/ 61901 h 2738368"/>
                  <a:gd name="connsiteX5" fmla="*/ 2600504 w 2792642"/>
                  <a:gd name="connsiteY5" fmla="*/ 97404 h 2738368"/>
                  <a:gd name="connsiteX6" fmla="*/ 2679302 w 2792642"/>
                  <a:gd name="connsiteY6" fmla="*/ 1153813 h 2738368"/>
                  <a:gd name="connsiteX7" fmla="*/ 1748449 w 2792642"/>
                  <a:gd name="connsiteY7" fmla="*/ 1146020 h 2738368"/>
                  <a:gd name="connsiteX8" fmla="*/ 1596049 w 2792642"/>
                  <a:gd name="connsiteY8" fmla="*/ 1436965 h 2738368"/>
                  <a:gd name="connsiteX9" fmla="*/ 1942413 w 2792642"/>
                  <a:gd name="connsiteY9" fmla="*/ 1520092 h 2738368"/>
                  <a:gd name="connsiteX10" fmla="*/ 2732122 w 2792642"/>
                  <a:gd name="connsiteY10" fmla="*/ 1603220 h 2738368"/>
                  <a:gd name="connsiteX11" fmla="*/ 2510449 w 2792642"/>
                  <a:gd name="connsiteY11" fmla="*/ 2697729 h 2738368"/>
                  <a:gd name="connsiteX12" fmla="*/ 1209854 w 2792642"/>
                  <a:gd name="connsiteY12" fmla="*/ 2554854 h 2738368"/>
                  <a:gd name="connsiteX13" fmla="*/ 137858 w 2792642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790170"/>
                  <a:gd name="connsiteY0" fmla="*/ 2406784 h 2738368"/>
                  <a:gd name="connsiteX1" fmla="*/ 182885 w 2790170"/>
                  <a:gd name="connsiteY1" fmla="*/ 1409256 h 2738368"/>
                  <a:gd name="connsiteX2" fmla="*/ 44340 w 2790170"/>
                  <a:gd name="connsiteY2" fmla="*/ 580581 h 2738368"/>
                  <a:gd name="connsiteX3" fmla="*/ 134398 w 2790170"/>
                  <a:gd name="connsiteY3" fmla="*/ 227916 h 2738368"/>
                  <a:gd name="connsiteX4" fmla="*/ 1092090 w 2790170"/>
                  <a:gd name="connsiteY4" fmla="*/ 61901 h 2738368"/>
                  <a:gd name="connsiteX5" fmla="*/ 2600504 w 2790170"/>
                  <a:gd name="connsiteY5" fmla="*/ 97404 h 2738368"/>
                  <a:gd name="connsiteX6" fmla="*/ 2679302 w 2790170"/>
                  <a:gd name="connsiteY6" fmla="*/ 1153813 h 2738368"/>
                  <a:gd name="connsiteX7" fmla="*/ 1786549 w 2790170"/>
                  <a:gd name="connsiteY7" fmla="*/ 1222220 h 2738368"/>
                  <a:gd name="connsiteX8" fmla="*/ 1596049 w 2790170"/>
                  <a:gd name="connsiteY8" fmla="*/ 1436965 h 2738368"/>
                  <a:gd name="connsiteX9" fmla="*/ 1942413 w 2790170"/>
                  <a:gd name="connsiteY9" fmla="*/ 1520092 h 2738368"/>
                  <a:gd name="connsiteX10" fmla="*/ 2732122 w 2790170"/>
                  <a:gd name="connsiteY10" fmla="*/ 1603220 h 2738368"/>
                  <a:gd name="connsiteX11" fmla="*/ 2510449 w 2790170"/>
                  <a:gd name="connsiteY11" fmla="*/ 2697729 h 2738368"/>
                  <a:gd name="connsiteX12" fmla="*/ 1209854 w 2790170"/>
                  <a:gd name="connsiteY12" fmla="*/ 2554854 h 2738368"/>
                  <a:gd name="connsiteX13" fmla="*/ 137858 w 2790170"/>
                  <a:gd name="connsiteY13" fmla="*/ 2406784 h 2738368"/>
                  <a:gd name="connsiteX0" fmla="*/ 137858 w 2830713"/>
                  <a:gd name="connsiteY0" fmla="*/ 2406784 h 2738368"/>
                  <a:gd name="connsiteX1" fmla="*/ 182885 w 2830713"/>
                  <a:gd name="connsiteY1" fmla="*/ 1409256 h 2738368"/>
                  <a:gd name="connsiteX2" fmla="*/ 44340 w 2830713"/>
                  <a:gd name="connsiteY2" fmla="*/ 580581 h 2738368"/>
                  <a:gd name="connsiteX3" fmla="*/ 134398 w 2830713"/>
                  <a:gd name="connsiteY3" fmla="*/ 227916 h 2738368"/>
                  <a:gd name="connsiteX4" fmla="*/ 1092090 w 2830713"/>
                  <a:gd name="connsiteY4" fmla="*/ 61901 h 2738368"/>
                  <a:gd name="connsiteX5" fmla="*/ 2600504 w 2830713"/>
                  <a:gd name="connsiteY5" fmla="*/ 97404 h 2738368"/>
                  <a:gd name="connsiteX6" fmla="*/ 2679302 w 2830713"/>
                  <a:gd name="connsiteY6" fmla="*/ 1153813 h 2738368"/>
                  <a:gd name="connsiteX7" fmla="*/ 1786549 w 2830713"/>
                  <a:gd name="connsiteY7" fmla="*/ 1222220 h 2738368"/>
                  <a:gd name="connsiteX8" fmla="*/ 1596049 w 2830713"/>
                  <a:gd name="connsiteY8" fmla="*/ 1436965 h 2738368"/>
                  <a:gd name="connsiteX9" fmla="*/ 1942413 w 2830713"/>
                  <a:gd name="connsiteY9" fmla="*/ 1520092 h 2738368"/>
                  <a:gd name="connsiteX10" fmla="*/ 2827372 w 2830713"/>
                  <a:gd name="connsiteY10" fmla="*/ 1641320 h 2738368"/>
                  <a:gd name="connsiteX11" fmla="*/ 2510449 w 2830713"/>
                  <a:gd name="connsiteY11" fmla="*/ 2697729 h 2738368"/>
                  <a:gd name="connsiteX12" fmla="*/ 1209854 w 2830713"/>
                  <a:gd name="connsiteY12" fmla="*/ 2554854 h 2738368"/>
                  <a:gd name="connsiteX13" fmla="*/ 137858 w 2830713"/>
                  <a:gd name="connsiteY13" fmla="*/ 2406784 h 2738368"/>
                  <a:gd name="connsiteX0" fmla="*/ 137858 w 2828919"/>
                  <a:gd name="connsiteY0" fmla="*/ 2406784 h 2738368"/>
                  <a:gd name="connsiteX1" fmla="*/ 182885 w 2828919"/>
                  <a:gd name="connsiteY1" fmla="*/ 1409256 h 2738368"/>
                  <a:gd name="connsiteX2" fmla="*/ 44340 w 2828919"/>
                  <a:gd name="connsiteY2" fmla="*/ 580581 h 2738368"/>
                  <a:gd name="connsiteX3" fmla="*/ 134398 w 2828919"/>
                  <a:gd name="connsiteY3" fmla="*/ 227916 h 2738368"/>
                  <a:gd name="connsiteX4" fmla="*/ 1092090 w 2828919"/>
                  <a:gd name="connsiteY4" fmla="*/ 61901 h 2738368"/>
                  <a:gd name="connsiteX5" fmla="*/ 2600504 w 2828919"/>
                  <a:gd name="connsiteY5" fmla="*/ 97404 h 2738368"/>
                  <a:gd name="connsiteX6" fmla="*/ 2679302 w 2828919"/>
                  <a:gd name="connsiteY6" fmla="*/ 1153813 h 2738368"/>
                  <a:gd name="connsiteX7" fmla="*/ 1786549 w 2828919"/>
                  <a:gd name="connsiteY7" fmla="*/ 1222220 h 2738368"/>
                  <a:gd name="connsiteX8" fmla="*/ 1596049 w 2828919"/>
                  <a:gd name="connsiteY8" fmla="*/ 1436965 h 2738368"/>
                  <a:gd name="connsiteX9" fmla="*/ 1942413 w 2828919"/>
                  <a:gd name="connsiteY9" fmla="*/ 1520092 h 2738368"/>
                  <a:gd name="connsiteX10" fmla="*/ 2827372 w 2828919"/>
                  <a:gd name="connsiteY10" fmla="*/ 1641320 h 2738368"/>
                  <a:gd name="connsiteX11" fmla="*/ 2510449 w 2828919"/>
                  <a:gd name="connsiteY11" fmla="*/ 2697729 h 2738368"/>
                  <a:gd name="connsiteX12" fmla="*/ 1209854 w 2828919"/>
                  <a:gd name="connsiteY12" fmla="*/ 2554854 h 2738368"/>
                  <a:gd name="connsiteX13" fmla="*/ 137858 w 2828919"/>
                  <a:gd name="connsiteY13" fmla="*/ 2406784 h 2738368"/>
                  <a:gd name="connsiteX0" fmla="*/ 137858 w 2837144"/>
                  <a:gd name="connsiteY0" fmla="*/ 2406784 h 2738368"/>
                  <a:gd name="connsiteX1" fmla="*/ 182885 w 2837144"/>
                  <a:gd name="connsiteY1" fmla="*/ 1409256 h 2738368"/>
                  <a:gd name="connsiteX2" fmla="*/ 44340 w 2837144"/>
                  <a:gd name="connsiteY2" fmla="*/ 580581 h 2738368"/>
                  <a:gd name="connsiteX3" fmla="*/ 134398 w 2837144"/>
                  <a:gd name="connsiteY3" fmla="*/ 227916 h 2738368"/>
                  <a:gd name="connsiteX4" fmla="*/ 1092090 w 2837144"/>
                  <a:gd name="connsiteY4" fmla="*/ 61901 h 2738368"/>
                  <a:gd name="connsiteX5" fmla="*/ 2600504 w 2837144"/>
                  <a:gd name="connsiteY5" fmla="*/ 97404 h 2738368"/>
                  <a:gd name="connsiteX6" fmla="*/ 2679302 w 2837144"/>
                  <a:gd name="connsiteY6" fmla="*/ 1153813 h 2738368"/>
                  <a:gd name="connsiteX7" fmla="*/ 1786549 w 2837144"/>
                  <a:gd name="connsiteY7" fmla="*/ 1222220 h 2738368"/>
                  <a:gd name="connsiteX8" fmla="*/ 1596049 w 2837144"/>
                  <a:gd name="connsiteY8" fmla="*/ 1436965 h 2738368"/>
                  <a:gd name="connsiteX9" fmla="*/ 1942413 w 2837144"/>
                  <a:gd name="connsiteY9" fmla="*/ 1520092 h 2738368"/>
                  <a:gd name="connsiteX10" fmla="*/ 2827372 w 2837144"/>
                  <a:gd name="connsiteY10" fmla="*/ 1641320 h 2738368"/>
                  <a:gd name="connsiteX11" fmla="*/ 2510449 w 2837144"/>
                  <a:gd name="connsiteY11" fmla="*/ 2697729 h 2738368"/>
                  <a:gd name="connsiteX12" fmla="*/ 1209854 w 2837144"/>
                  <a:gd name="connsiteY12" fmla="*/ 2554854 h 2738368"/>
                  <a:gd name="connsiteX13" fmla="*/ 137858 w 2837144"/>
                  <a:gd name="connsiteY13" fmla="*/ 2406784 h 2738368"/>
                  <a:gd name="connsiteX0" fmla="*/ 137858 w 2837144"/>
                  <a:gd name="connsiteY0" fmla="*/ 2406784 h 2697729"/>
                  <a:gd name="connsiteX1" fmla="*/ 182885 w 2837144"/>
                  <a:gd name="connsiteY1" fmla="*/ 1409256 h 2697729"/>
                  <a:gd name="connsiteX2" fmla="*/ 44340 w 2837144"/>
                  <a:gd name="connsiteY2" fmla="*/ 580581 h 2697729"/>
                  <a:gd name="connsiteX3" fmla="*/ 134398 w 2837144"/>
                  <a:gd name="connsiteY3" fmla="*/ 227916 h 2697729"/>
                  <a:gd name="connsiteX4" fmla="*/ 1092090 w 2837144"/>
                  <a:gd name="connsiteY4" fmla="*/ 61901 h 2697729"/>
                  <a:gd name="connsiteX5" fmla="*/ 2600504 w 2837144"/>
                  <a:gd name="connsiteY5" fmla="*/ 97404 h 2697729"/>
                  <a:gd name="connsiteX6" fmla="*/ 2679302 w 2837144"/>
                  <a:gd name="connsiteY6" fmla="*/ 1153813 h 2697729"/>
                  <a:gd name="connsiteX7" fmla="*/ 1786549 w 2837144"/>
                  <a:gd name="connsiteY7" fmla="*/ 1222220 h 2697729"/>
                  <a:gd name="connsiteX8" fmla="*/ 1596049 w 2837144"/>
                  <a:gd name="connsiteY8" fmla="*/ 1436965 h 2697729"/>
                  <a:gd name="connsiteX9" fmla="*/ 1942413 w 2837144"/>
                  <a:gd name="connsiteY9" fmla="*/ 1520092 h 2697729"/>
                  <a:gd name="connsiteX10" fmla="*/ 2827372 w 2837144"/>
                  <a:gd name="connsiteY10" fmla="*/ 1641320 h 2697729"/>
                  <a:gd name="connsiteX11" fmla="*/ 2510449 w 2837144"/>
                  <a:gd name="connsiteY11" fmla="*/ 2697729 h 2697729"/>
                  <a:gd name="connsiteX12" fmla="*/ 1209854 w 2837144"/>
                  <a:gd name="connsiteY12" fmla="*/ 2554854 h 2697729"/>
                  <a:gd name="connsiteX13" fmla="*/ 137858 w 2837144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96049 w 2827372"/>
                  <a:gd name="connsiteY8" fmla="*/ 1436965 h 2697729"/>
                  <a:gd name="connsiteX9" fmla="*/ 1942413 w 2827372"/>
                  <a:gd name="connsiteY9" fmla="*/ 15200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96049 w 2849079"/>
                  <a:gd name="connsiteY8" fmla="*/ 1436965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49079"/>
                  <a:gd name="connsiteY0" fmla="*/ 2406784 h 2697729"/>
                  <a:gd name="connsiteX1" fmla="*/ 182885 w 2849079"/>
                  <a:gd name="connsiteY1" fmla="*/ 1409256 h 2697729"/>
                  <a:gd name="connsiteX2" fmla="*/ 44340 w 2849079"/>
                  <a:gd name="connsiteY2" fmla="*/ 580581 h 2697729"/>
                  <a:gd name="connsiteX3" fmla="*/ 134398 w 2849079"/>
                  <a:gd name="connsiteY3" fmla="*/ 227916 h 2697729"/>
                  <a:gd name="connsiteX4" fmla="*/ 1092090 w 2849079"/>
                  <a:gd name="connsiteY4" fmla="*/ 61901 h 2697729"/>
                  <a:gd name="connsiteX5" fmla="*/ 2600504 w 2849079"/>
                  <a:gd name="connsiteY5" fmla="*/ 97404 h 2697729"/>
                  <a:gd name="connsiteX6" fmla="*/ 2679302 w 2849079"/>
                  <a:gd name="connsiteY6" fmla="*/ 1153813 h 2697729"/>
                  <a:gd name="connsiteX7" fmla="*/ 1786549 w 2849079"/>
                  <a:gd name="connsiteY7" fmla="*/ 1222220 h 2697729"/>
                  <a:gd name="connsiteX8" fmla="*/ 1548424 w 2849079"/>
                  <a:gd name="connsiteY8" fmla="*/ 1351240 h 2697729"/>
                  <a:gd name="connsiteX9" fmla="*/ 1837638 w 2849079"/>
                  <a:gd name="connsiteY9" fmla="*/ 1443892 h 2697729"/>
                  <a:gd name="connsiteX10" fmla="*/ 2827372 w 2849079"/>
                  <a:gd name="connsiteY10" fmla="*/ 1641320 h 2697729"/>
                  <a:gd name="connsiteX11" fmla="*/ 2510449 w 2849079"/>
                  <a:gd name="connsiteY11" fmla="*/ 2697729 h 2697729"/>
                  <a:gd name="connsiteX12" fmla="*/ 1209854 w 2849079"/>
                  <a:gd name="connsiteY12" fmla="*/ 2554854 h 2697729"/>
                  <a:gd name="connsiteX13" fmla="*/ 137858 w 2849079"/>
                  <a:gd name="connsiteY13" fmla="*/ 2406784 h 2697729"/>
                  <a:gd name="connsiteX0" fmla="*/ 137858 w 2827372"/>
                  <a:gd name="connsiteY0" fmla="*/ 2406784 h 2697729"/>
                  <a:gd name="connsiteX1" fmla="*/ 182885 w 2827372"/>
                  <a:gd name="connsiteY1" fmla="*/ 1409256 h 2697729"/>
                  <a:gd name="connsiteX2" fmla="*/ 44340 w 2827372"/>
                  <a:gd name="connsiteY2" fmla="*/ 580581 h 2697729"/>
                  <a:gd name="connsiteX3" fmla="*/ 134398 w 2827372"/>
                  <a:gd name="connsiteY3" fmla="*/ 227916 h 2697729"/>
                  <a:gd name="connsiteX4" fmla="*/ 1092090 w 2827372"/>
                  <a:gd name="connsiteY4" fmla="*/ 61901 h 2697729"/>
                  <a:gd name="connsiteX5" fmla="*/ 2600504 w 2827372"/>
                  <a:gd name="connsiteY5" fmla="*/ 97404 h 2697729"/>
                  <a:gd name="connsiteX6" fmla="*/ 2679302 w 2827372"/>
                  <a:gd name="connsiteY6" fmla="*/ 1153813 h 2697729"/>
                  <a:gd name="connsiteX7" fmla="*/ 1786549 w 2827372"/>
                  <a:gd name="connsiteY7" fmla="*/ 1222220 h 2697729"/>
                  <a:gd name="connsiteX8" fmla="*/ 1548424 w 2827372"/>
                  <a:gd name="connsiteY8" fmla="*/ 1351240 h 2697729"/>
                  <a:gd name="connsiteX9" fmla="*/ 1837638 w 2827372"/>
                  <a:gd name="connsiteY9" fmla="*/ 1443892 h 2697729"/>
                  <a:gd name="connsiteX10" fmla="*/ 2827372 w 2827372"/>
                  <a:gd name="connsiteY10" fmla="*/ 1641320 h 2697729"/>
                  <a:gd name="connsiteX11" fmla="*/ 2510449 w 2827372"/>
                  <a:gd name="connsiteY11" fmla="*/ 2697729 h 2697729"/>
                  <a:gd name="connsiteX12" fmla="*/ 1209854 w 2827372"/>
                  <a:gd name="connsiteY12" fmla="*/ 2554854 h 2697729"/>
                  <a:gd name="connsiteX13" fmla="*/ 137858 w 2827372"/>
                  <a:gd name="connsiteY13" fmla="*/ 2406784 h 2697729"/>
                  <a:gd name="connsiteX0" fmla="*/ 137858 w 2827372"/>
                  <a:gd name="connsiteY0" fmla="*/ 2396629 h 2687574"/>
                  <a:gd name="connsiteX1" fmla="*/ 182885 w 2827372"/>
                  <a:gd name="connsiteY1" fmla="*/ 1399101 h 2687574"/>
                  <a:gd name="connsiteX2" fmla="*/ 44340 w 2827372"/>
                  <a:gd name="connsiteY2" fmla="*/ 570426 h 2687574"/>
                  <a:gd name="connsiteX3" fmla="*/ 134398 w 2827372"/>
                  <a:gd name="connsiteY3" fmla="*/ 217761 h 2687574"/>
                  <a:gd name="connsiteX4" fmla="*/ 1092090 w 2827372"/>
                  <a:gd name="connsiteY4" fmla="*/ 51746 h 2687574"/>
                  <a:gd name="connsiteX5" fmla="*/ 2600504 w 2827372"/>
                  <a:gd name="connsiteY5" fmla="*/ 87249 h 2687574"/>
                  <a:gd name="connsiteX6" fmla="*/ 2707877 w 2827372"/>
                  <a:gd name="connsiteY6" fmla="*/ 1000783 h 2687574"/>
                  <a:gd name="connsiteX7" fmla="*/ 1786549 w 2827372"/>
                  <a:gd name="connsiteY7" fmla="*/ 1212065 h 2687574"/>
                  <a:gd name="connsiteX8" fmla="*/ 1548424 w 2827372"/>
                  <a:gd name="connsiteY8" fmla="*/ 1341085 h 2687574"/>
                  <a:gd name="connsiteX9" fmla="*/ 1837638 w 2827372"/>
                  <a:gd name="connsiteY9" fmla="*/ 1433737 h 2687574"/>
                  <a:gd name="connsiteX10" fmla="*/ 2827372 w 2827372"/>
                  <a:gd name="connsiteY10" fmla="*/ 1631165 h 2687574"/>
                  <a:gd name="connsiteX11" fmla="*/ 2510449 w 2827372"/>
                  <a:gd name="connsiteY11" fmla="*/ 2687574 h 2687574"/>
                  <a:gd name="connsiteX12" fmla="*/ 1209854 w 2827372"/>
                  <a:gd name="connsiteY12" fmla="*/ 2544699 h 2687574"/>
                  <a:gd name="connsiteX13" fmla="*/ 137858 w 2827372"/>
                  <a:gd name="connsiteY13" fmla="*/ 2396629 h 268757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384359 h 2675304"/>
                  <a:gd name="connsiteX1" fmla="*/ 182885 w 2827372"/>
                  <a:gd name="connsiteY1" fmla="*/ 1386831 h 2675304"/>
                  <a:gd name="connsiteX2" fmla="*/ 44340 w 2827372"/>
                  <a:gd name="connsiteY2" fmla="*/ 558156 h 2675304"/>
                  <a:gd name="connsiteX3" fmla="*/ 134398 w 2827372"/>
                  <a:gd name="connsiteY3" fmla="*/ 205491 h 2675304"/>
                  <a:gd name="connsiteX4" fmla="*/ 1092090 w 2827372"/>
                  <a:gd name="connsiteY4" fmla="*/ 39476 h 2675304"/>
                  <a:gd name="connsiteX5" fmla="*/ 2467154 w 2827372"/>
                  <a:gd name="connsiteY5" fmla="*/ 94029 h 2675304"/>
                  <a:gd name="connsiteX6" fmla="*/ 2707877 w 2827372"/>
                  <a:gd name="connsiteY6" fmla="*/ 988513 h 2675304"/>
                  <a:gd name="connsiteX7" fmla="*/ 1786549 w 2827372"/>
                  <a:gd name="connsiteY7" fmla="*/ 1199795 h 2675304"/>
                  <a:gd name="connsiteX8" fmla="*/ 1548424 w 2827372"/>
                  <a:gd name="connsiteY8" fmla="*/ 1328815 h 2675304"/>
                  <a:gd name="connsiteX9" fmla="*/ 1837638 w 2827372"/>
                  <a:gd name="connsiteY9" fmla="*/ 1421467 h 2675304"/>
                  <a:gd name="connsiteX10" fmla="*/ 2827372 w 2827372"/>
                  <a:gd name="connsiteY10" fmla="*/ 1618895 h 2675304"/>
                  <a:gd name="connsiteX11" fmla="*/ 2510449 w 2827372"/>
                  <a:gd name="connsiteY11" fmla="*/ 2675304 h 2675304"/>
                  <a:gd name="connsiteX12" fmla="*/ 1209854 w 2827372"/>
                  <a:gd name="connsiteY12" fmla="*/ 2532429 h 2675304"/>
                  <a:gd name="connsiteX13" fmla="*/ 137858 w 2827372"/>
                  <a:gd name="connsiteY13" fmla="*/ 2384359 h 2675304"/>
                  <a:gd name="connsiteX0" fmla="*/ 137858 w 2827372"/>
                  <a:gd name="connsiteY0" fmla="*/ 2453171 h 2744116"/>
                  <a:gd name="connsiteX1" fmla="*/ 182885 w 2827372"/>
                  <a:gd name="connsiteY1" fmla="*/ 1455643 h 2744116"/>
                  <a:gd name="connsiteX2" fmla="*/ 44340 w 2827372"/>
                  <a:gd name="connsiteY2" fmla="*/ 626968 h 2744116"/>
                  <a:gd name="connsiteX3" fmla="*/ 134398 w 2827372"/>
                  <a:gd name="connsiteY3" fmla="*/ 274303 h 2744116"/>
                  <a:gd name="connsiteX4" fmla="*/ 1092090 w 2827372"/>
                  <a:gd name="connsiteY4" fmla="*/ 108288 h 2744116"/>
                  <a:gd name="connsiteX5" fmla="*/ 2533829 w 2827372"/>
                  <a:gd name="connsiteY5" fmla="*/ 67591 h 2744116"/>
                  <a:gd name="connsiteX6" fmla="*/ 2707877 w 2827372"/>
                  <a:gd name="connsiteY6" fmla="*/ 1057325 h 2744116"/>
                  <a:gd name="connsiteX7" fmla="*/ 1786549 w 2827372"/>
                  <a:gd name="connsiteY7" fmla="*/ 1268607 h 2744116"/>
                  <a:gd name="connsiteX8" fmla="*/ 1548424 w 2827372"/>
                  <a:gd name="connsiteY8" fmla="*/ 1397627 h 2744116"/>
                  <a:gd name="connsiteX9" fmla="*/ 1837638 w 2827372"/>
                  <a:gd name="connsiteY9" fmla="*/ 1490279 h 2744116"/>
                  <a:gd name="connsiteX10" fmla="*/ 2827372 w 2827372"/>
                  <a:gd name="connsiteY10" fmla="*/ 1687707 h 2744116"/>
                  <a:gd name="connsiteX11" fmla="*/ 2510449 w 2827372"/>
                  <a:gd name="connsiteY11" fmla="*/ 2744116 h 2744116"/>
                  <a:gd name="connsiteX12" fmla="*/ 1209854 w 2827372"/>
                  <a:gd name="connsiteY12" fmla="*/ 2601241 h 2744116"/>
                  <a:gd name="connsiteX13" fmla="*/ 137858 w 2827372"/>
                  <a:gd name="connsiteY13" fmla="*/ 2453171 h 2744116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548424 w 2827372"/>
                  <a:gd name="connsiteY8" fmla="*/ 138231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1039271 w 2827372"/>
                  <a:gd name="connsiteY8" fmla="*/ 1363892 h 2728805"/>
                  <a:gd name="connsiteX9" fmla="*/ 967399 w 2827372"/>
                  <a:gd name="connsiteY9" fmla="*/ 1401366 h 2728805"/>
                  <a:gd name="connsiteX10" fmla="*/ 1837638 w 2827372"/>
                  <a:gd name="connsiteY10" fmla="*/ 1474968 h 2728805"/>
                  <a:gd name="connsiteX11" fmla="*/ 2827372 w 2827372"/>
                  <a:gd name="connsiteY11" fmla="*/ 1672396 h 2728805"/>
                  <a:gd name="connsiteX12" fmla="*/ 2510449 w 2827372"/>
                  <a:gd name="connsiteY12" fmla="*/ 2728805 h 2728805"/>
                  <a:gd name="connsiteX13" fmla="*/ 1209854 w 2827372"/>
                  <a:gd name="connsiteY13" fmla="*/ 2585930 h 2728805"/>
                  <a:gd name="connsiteX14" fmla="*/ 137858 w 2827372"/>
                  <a:gd name="connsiteY14" fmla="*/ 2437860 h 2728805"/>
                  <a:gd name="connsiteX0" fmla="*/ 137858 w 2827372"/>
                  <a:gd name="connsiteY0" fmla="*/ 2437860 h 2728805"/>
                  <a:gd name="connsiteX1" fmla="*/ 182885 w 2827372"/>
                  <a:gd name="connsiteY1" fmla="*/ 1440332 h 2728805"/>
                  <a:gd name="connsiteX2" fmla="*/ 44340 w 2827372"/>
                  <a:gd name="connsiteY2" fmla="*/ 611657 h 2728805"/>
                  <a:gd name="connsiteX3" fmla="*/ 134398 w 2827372"/>
                  <a:gd name="connsiteY3" fmla="*/ 258992 h 2728805"/>
                  <a:gd name="connsiteX4" fmla="*/ 1111140 w 2827372"/>
                  <a:gd name="connsiteY4" fmla="*/ 150127 h 2728805"/>
                  <a:gd name="connsiteX5" fmla="*/ 2533829 w 2827372"/>
                  <a:gd name="connsiteY5" fmla="*/ 52280 h 2728805"/>
                  <a:gd name="connsiteX6" fmla="*/ 2707877 w 2827372"/>
                  <a:gd name="connsiteY6" fmla="*/ 1042014 h 2728805"/>
                  <a:gd name="connsiteX7" fmla="*/ 1786549 w 2827372"/>
                  <a:gd name="connsiteY7" fmla="*/ 1253296 h 2728805"/>
                  <a:gd name="connsiteX8" fmla="*/ 967399 w 2827372"/>
                  <a:gd name="connsiteY8" fmla="*/ 1401366 h 2728805"/>
                  <a:gd name="connsiteX9" fmla="*/ 1837638 w 2827372"/>
                  <a:gd name="connsiteY9" fmla="*/ 1474968 h 2728805"/>
                  <a:gd name="connsiteX10" fmla="*/ 2827372 w 2827372"/>
                  <a:gd name="connsiteY10" fmla="*/ 1672396 h 2728805"/>
                  <a:gd name="connsiteX11" fmla="*/ 2510449 w 2827372"/>
                  <a:gd name="connsiteY11" fmla="*/ 2728805 h 2728805"/>
                  <a:gd name="connsiteX12" fmla="*/ 1209854 w 2827372"/>
                  <a:gd name="connsiteY12" fmla="*/ 2585930 h 2728805"/>
                  <a:gd name="connsiteX13" fmla="*/ 137858 w 2827372"/>
                  <a:gd name="connsiteY13" fmla="*/ 2437860 h 272880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137858 w 2827372"/>
                  <a:gd name="connsiteY0" fmla="*/ 2385580 h 2676525"/>
                  <a:gd name="connsiteX1" fmla="*/ 182885 w 2827372"/>
                  <a:gd name="connsiteY1" fmla="*/ 1388052 h 2676525"/>
                  <a:gd name="connsiteX2" fmla="*/ 44340 w 2827372"/>
                  <a:gd name="connsiteY2" fmla="*/ 559377 h 2676525"/>
                  <a:gd name="connsiteX3" fmla="*/ 134398 w 2827372"/>
                  <a:gd name="connsiteY3" fmla="*/ 206712 h 2676525"/>
                  <a:gd name="connsiteX4" fmla="*/ 1111140 w 2827372"/>
                  <a:gd name="connsiteY4" fmla="*/ 97847 h 2676525"/>
                  <a:gd name="connsiteX5" fmla="*/ 2533829 w 2827372"/>
                  <a:gd name="connsiteY5" fmla="*/ 0 h 2676525"/>
                  <a:gd name="connsiteX6" fmla="*/ 2707877 w 2827372"/>
                  <a:gd name="connsiteY6" fmla="*/ 989734 h 2676525"/>
                  <a:gd name="connsiteX7" fmla="*/ 1786549 w 2827372"/>
                  <a:gd name="connsiteY7" fmla="*/ 1201016 h 2676525"/>
                  <a:gd name="connsiteX8" fmla="*/ 967399 w 2827372"/>
                  <a:gd name="connsiteY8" fmla="*/ 1349086 h 2676525"/>
                  <a:gd name="connsiteX9" fmla="*/ 1837638 w 2827372"/>
                  <a:gd name="connsiteY9" fmla="*/ 1422688 h 2676525"/>
                  <a:gd name="connsiteX10" fmla="*/ 2827372 w 2827372"/>
                  <a:gd name="connsiteY10" fmla="*/ 1620116 h 2676525"/>
                  <a:gd name="connsiteX11" fmla="*/ 2510449 w 2827372"/>
                  <a:gd name="connsiteY11" fmla="*/ 2676525 h 2676525"/>
                  <a:gd name="connsiteX12" fmla="*/ 1209854 w 2827372"/>
                  <a:gd name="connsiteY12" fmla="*/ 2533650 h 2676525"/>
                  <a:gd name="connsiteX13" fmla="*/ 137858 w 2827372"/>
                  <a:gd name="connsiteY13" fmla="*/ 2385580 h 2676525"/>
                  <a:gd name="connsiteX0" fmla="*/ 61661 w 2751175"/>
                  <a:gd name="connsiteY0" fmla="*/ 2385580 h 2676525"/>
                  <a:gd name="connsiteX1" fmla="*/ 106688 w 2751175"/>
                  <a:gd name="connsiteY1" fmla="*/ 1388052 h 2676525"/>
                  <a:gd name="connsiteX2" fmla="*/ 58201 w 2751175"/>
                  <a:gd name="connsiteY2" fmla="*/ 206712 h 2676525"/>
                  <a:gd name="connsiteX3" fmla="*/ 1034943 w 2751175"/>
                  <a:gd name="connsiteY3" fmla="*/ 97847 h 2676525"/>
                  <a:gd name="connsiteX4" fmla="*/ 2457632 w 2751175"/>
                  <a:gd name="connsiteY4" fmla="*/ 0 h 2676525"/>
                  <a:gd name="connsiteX5" fmla="*/ 2631680 w 2751175"/>
                  <a:gd name="connsiteY5" fmla="*/ 989734 h 2676525"/>
                  <a:gd name="connsiteX6" fmla="*/ 1710352 w 2751175"/>
                  <a:gd name="connsiteY6" fmla="*/ 1201016 h 2676525"/>
                  <a:gd name="connsiteX7" fmla="*/ 891202 w 2751175"/>
                  <a:gd name="connsiteY7" fmla="*/ 1349086 h 2676525"/>
                  <a:gd name="connsiteX8" fmla="*/ 1761441 w 2751175"/>
                  <a:gd name="connsiteY8" fmla="*/ 1422688 h 2676525"/>
                  <a:gd name="connsiteX9" fmla="*/ 2751175 w 2751175"/>
                  <a:gd name="connsiteY9" fmla="*/ 1620116 h 2676525"/>
                  <a:gd name="connsiteX10" fmla="*/ 2434252 w 2751175"/>
                  <a:gd name="connsiteY10" fmla="*/ 2676525 h 2676525"/>
                  <a:gd name="connsiteX11" fmla="*/ 1133657 w 2751175"/>
                  <a:gd name="connsiteY11" fmla="*/ 2533650 h 2676525"/>
                  <a:gd name="connsiteX12" fmla="*/ 61661 w 2751175"/>
                  <a:gd name="connsiteY12" fmla="*/ 2385580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139415 w 2832389"/>
                  <a:gd name="connsiteY2" fmla="*/ 206712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16994 w 2849383"/>
                  <a:gd name="connsiteY0" fmla="*/ 2395105 h 2676525"/>
                  <a:gd name="connsiteX1" fmla="*/ 204896 w 2849383"/>
                  <a:gd name="connsiteY1" fmla="*/ 1388052 h 2676525"/>
                  <a:gd name="connsiteX2" fmla="*/ 42109 w 2849383"/>
                  <a:gd name="connsiteY2" fmla="*/ 254337 h 2676525"/>
                  <a:gd name="connsiteX3" fmla="*/ 1133151 w 2849383"/>
                  <a:gd name="connsiteY3" fmla="*/ 97847 h 2676525"/>
                  <a:gd name="connsiteX4" fmla="*/ 2555840 w 2849383"/>
                  <a:gd name="connsiteY4" fmla="*/ 0 h 2676525"/>
                  <a:gd name="connsiteX5" fmla="*/ 2729888 w 2849383"/>
                  <a:gd name="connsiteY5" fmla="*/ 989734 h 2676525"/>
                  <a:gd name="connsiteX6" fmla="*/ 1808560 w 2849383"/>
                  <a:gd name="connsiteY6" fmla="*/ 1201016 h 2676525"/>
                  <a:gd name="connsiteX7" fmla="*/ 989410 w 2849383"/>
                  <a:gd name="connsiteY7" fmla="*/ 1349086 h 2676525"/>
                  <a:gd name="connsiteX8" fmla="*/ 1859649 w 2849383"/>
                  <a:gd name="connsiteY8" fmla="*/ 1422688 h 2676525"/>
                  <a:gd name="connsiteX9" fmla="*/ 2849383 w 2849383"/>
                  <a:gd name="connsiteY9" fmla="*/ 1620116 h 2676525"/>
                  <a:gd name="connsiteX10" fmla="*/ 2532460 w 2849383"/>
                  <a:gd name="connsiteY10" fmla="*/ 2676525 h 2676525"/>
                  <a:gd name="connsiteX11" fmla="*/ 1231865 w 2849383"/>
                  <a:gd name="connsiteY11" fmla="*/ 2533650 h 2676525"/>
                  <a:gd name="connsiteX12" fmla="*/ 16994 w 2849383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187902 w 2832389"/>
                  <a:gd name="connsiteY1" fmla="*/ 13880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43649 w 2876038"/>
                  <a:gd name="connsiteY0" fmla="*/ 2395105 h 2676525"/>
                  <a:gd name="connsiteX1" fmla="*/ 250601 w 2876038"/>
                  <a:gd name="connsiteY1" fmla="*/ 1349952 h 2676525"/>
                  <a:gd name="connsiteX2" fmla="*/ 68764 w 2876038"/>
                  <a:gd name="connsiteY2" fmla="*/ 254337 h 2676525"/>
                  <a:gd name="connsiteX3" fmla="*/ 1159806 w 2876038"/>
                  <a:gd name="connsiteY3" fmla="*/ 97847 h 2676525"/>
                  <a:gd name="connsiteX4" fmla="*/ 2582495 w 2876038"/>
                  <a:gd name="connsiteY4" fmla="*/ 0 h 2676525"/>
                  <a:gd name="connsiteX5" fmla="*/ 2756543 w 2876038"/>
                  <a:gd name="connsiteY5" fmla="*/ 989734 h 2676525"/>
                  <a:gd name="connsiteX6" fmla="*/ 1835215 w 2876038"/>
                  <a:gd name="connsiteY6" fmla="*/ 1201016 h 2676525"/>
                  <a:gd name="connsiteX7" fmla="*/ 1016065 w 2876038"/>
                  <a:gd name="connsiteY7" fmla="*/ 1349086 h 2676525"/>
                  <a:gd name="connsiteX8" fmla="*/ 1886304 w 2876038"/>
                  <a:gd name="connsiteY8" fmla="*/ 1422688 h 2676525"/>
                  <a:gd name="connsiteX9" fmla="*/ 2876038 w 2876038"/>
                  <a:gd name="connsiteY9" fmla="*/ 1620116 h 2676525"/>
                  <a:gd name="connsiteX10" fmla="*/ 2559115 w 2876038"/>
                  <a:gd name="connsiteY10" fmla="*/ 2676525 h 2676525"/>
                  <a:gd name="connsiteX11" fmla="*/ 1258520 w 2876038"/>
                  <a:gd name="connsiteY11" fmla="*/ 2533650 h 2676525"/>
                  <a:gd name="connsiteX12" fmla="*/ 43649 w 2876038"/>
                  <a:gd name="connsiteY12" fmla="*/ 2395105 h 2676525"/>
                  <a:gd name="connsiteX0" fmla="*/ 47966 w 2880355"/>
                  <a:gd name="connsiteY0" fmla="*/ 2395105 h 2676525"/>
                  <a:gd name="connsiteX1" fmla="*/ 254918 w 2880355"/>
                  <a:gd name="connsiteY1" fmla="*/ 1349952 h 2676525"/>
                  <a:gd name="connsiteX2" fmla="*/ 73081 w 2880355"/>
                  <a:gd name="connsiteY2" fmla="*/ 254337 h 2676525"/>
                  <a:gd name="connsiteX3" fmla="*/ 1164123 w 2880355"/>
                  <a:gd name="connsiteY3" fmla="*/ 97847 h 2676525"/>
                  <a:gd name="connsiteX4" fmla="*/ 2586812 w 2880355"/>
                  <a:gd name="connsiteY4" fmla="*/ 0 h 2676525"/>
                  <a:gd name="connsiteX5" fmla="*/ 2760860 w 2880355"/>
                  <a:gd name="connsiteY5" fmla="*/ 989734 h 2676525"/>
                  <a:gd name="connsiteX6" fmla="*/ 1839532 w 2880355"/>
                  <a:gd name="connsiteY6" fmla="*/ 1201016 h 2676525"/>
                  <a:gd name="connsiteX7" fmla="*/ 1020382 w 2880355"/>
                  <a:gd name="connsiteY7" fmla="*/ 1349086 h 2676525"/>
                  <a:gd name="connsiteX8" fmla="*/ 1890621 w 2880355"/>
                  <a:gd name="connsiteY8" fmla="*/ 1422688 h 2676525"/>
                  <a:gd name="connsiteX9" fmla="*/ 2880355 w 2880355"/>
                  <a:gd name="connsiteY9" fmla="*/ 1620116 h 2676525"/>
                  <a:gd name="connsiteX10" fmla="*/ 2563432 w 2880355"/>
                  <a:gd name="connsiteY10" fmla="*/ 2676525 h 2676525"/>
                  <a:gd name="connsiteX11" fmla="*/ 1262837 w 2880355"/>
                  <a:gd name="connsiteY11" fmla="*/ 2533650 h 2676525"/>
                  <a:gd name="connsiteX12" fmla="*/ 47966 w 2880355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53570 w 2885959"/>
                  <a:gd name="connsiteY0" fmla="*/ 2395105 h 2676525"/>
                  <a:gd name="connsiteX1" fmla="*/ 260522 w 2885959"/>
                  <a:gd name="connsiteY1" fmla="*/ 1349952 h 2676525"/>
                  <a:gd name="connsiteX2" fmla="*/ 78685 w 2885959"/>
                  <a:gd name="connsiteY2" fmla="*/ 254337 h 2676525"/>
                  <a:gd name="connsiteX3" fmla="*/ 1169727 w 2885959"/>
                  <a:gd name="connsiteY3" fmla="*/ 97847 h 2676525"/>
                  <a:gd name="connsiteX4" fmla="*/ 2592416 w 2885959"/>
                  <a:gd name="connsiteY4" fmla="*/ 0 h 2676525"/>
                  <a:gd name="connsiteX5" fmla="*/ 2766464 w 2885959"/>
                  <a:gd name="connsiteY5" fmla="*/ 989734 h 2676525"/>
                  <a:gd name="connsiteX6" fmla="*/ 1845136 w 2885959"/>
                  <a:gd name="connsiteY6" fmla="*/ 1201016 h 2676525"/>
                  <a:gd name="connsiteX7" fmla="*/ 1025986 w 2885959"/>
                  <a:gd name="connsiteY7" fmla="*/ 1349086 h 2676525"/>
                  <a:gd name="connsiteX8" fmla="*/ 1896225 w 2885959"/>
                  <a:gd name="connsiteY8" fmla="*/ 1422688 h 2676525"/>
                  <a:gd name="connsiteX9" fmla="*/ 2885959 w 2885959"/>
                  <a:gd name="connsiteY9" fmla="*/ 1620116 h 2676525"/>
                  <a:gd name="connsiteX10" fmla="*/ 2569036 w 2885959"/>
                  <a:gd name="connsiteY10" fmla="*/ 2676525 h 2676525"/>
                  <a:gd name="connsiteX11" fmla="*/ 1268441 w 2885959"/>
                  <a:gd name="connsiteY11" fmla="*/ 2533650 h 2676525"/>
                  <a:gd name="connsiteX12" fmla="*/ 53570 w 288595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395105 h 2676525"/>
                  <a:gd name="connsiteX1" fmla="*/ 206952 w 2832389"/>
                  <a:gd name="connsiteY1" fmla="*/ 1349952 h 2676525"/>
                  <a:gd name="connsiteX2" fmla="*/ 25115 w 2832389"/>
                  <a:gd name="connsiteY2" fmla="*/ 254337 h 2676525"/>
                  <a:gd name="connsiteX3" fmla="*/ 1116157 w 2832389"/>
                  <a:gd name="connsiteY3" fmla="*/ 97847 h 2676525"/>
                  <a:gd name="connsiteX4" fmla="*/ 2538846 w 2832389"/>
                  <a:gd name="connsiteY4" fmla="*/ 0 h 2676525"/>
                  <a:gd name="connsiteX5" fmla="*/ 2712894 w 2832389"/>
                  <a:gd name="connsiteY5" fmla="*/ 989734 h 2676525"/>
                  <a:gd name="connsiteX6" fmla="*/ 1791566 w 2832389"/>
                  <a:gd name="connsiteY6" fmla="*/ 1201016 h 2676525"/>
                  <a:gd name="connsiteX7" fmla="*/ 972416 w 2832389"/>
                  <a:gd name="connsiteY7" fmla="*/ 1349086 h 2676525"/>
                  <a:gd name="connsiteX8" fmla="*/ 1842655 w 2832389"/>
                  <a:gd name="connsiteY8" fmla="*/ 1422688 h 2676525"/>
                  <a:gd name="connsiteX9" fmla="*/ 2832389 w 2832389"/>
                  <a:gd name="connsiteY9" fmla="*/ 1620116 h 2676525"/>
                  <a:gd name="connsiteX10" fmla="*/ 2515466 w 2832389"/>
                  <a:gd name="connsiteY10" fmla="*/ 2676525 h 2676525"/>
                  <a:gd name="connsiteX11" fmla="*/ 1214871 w 2832389"/>
                  <a:gd name="connsiteY11" fmla="*/ 2533650 h 2676525"/>
                  <a:gd name="connsiteX12" fmla="*/ 0 w 2832389"/>
                  <a:gd name="connsiteY12" fmla="*/ 2395105 h 26765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712894 w 2832389"/>
                  <a:gd name="connsiteY5" fmla="*/ 1065934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32389"/>
                  <a:gd name="connsiteY0" fmla="*/ 2471305 h 2752725"/>
                  <a:gd name="connsiteX1" fmla="*/ 206952 w 2832389"/>
                  <a:gd name="connsiteY1" fmla="*/ 1426152 h 2752725"/>
                  <a:gd name="connsiteX2" fmla="*/ 25115 w 2832389"/>
                  <a:gd name="connsiteY2" fmla="*/ 330537 h 2752725"/>
                  <a:gd name="connsiteX3" fmla="*/ 1116157 w 2832389"/>
                  <a:gd name="connsiteY3" fmla="*/ 174047 h 2752725"/>
                  <a:gd name="connsiteX4" fmla="*/ 2538846 w 2832389"/>
                  <a:gd name="connsiteY4" fmla="*/ 0 h 2752725"/>
                  <a:gd name="connsiteX5" fmla="*/ 2827194 w 2832389"/>
                  <a:gd name="connsiteY5" fmla="*/ 1056409 h 2752725"/>
                  <a:gd name="connsiteX6" fmla="*/ 1791566 w 2832389"/>
                  <a:gd name="connsiteY6" fmla="*/ 1277216 h 2752725"/>
                  <a:gd name="connsiteX7" fmla="*/ 972416 w 2832389"/>
                  <a:gd name="connsiteY7" fmla="*/ 1425286 h 2752725"/>
                  <a:gd name="connsiteX8" fmla="*/ 1842655 w 2832389"/>
                  <a:gd name="connsiteY8" fmla="*/ 1498888 h 2752725"/>
                  <a:gd name="connsiteX9" fmla="*/ 2832389 w 2832389"/>
                  <a:gd name="connsiteY9" fmla="*/ 1696316 h 2752725"/>
                  <a:gd name="connsiteX10" fmla="*/ 2515466 w 2832389"/>
                  <a:gd name="connsiteY10" fmla="*/ 2752725 h 2752725"/>
                  <a:gd name="connsiteX11" fmla="*/ 1214871 w 2832389"/>
                  <a:gd name="connsiteY11" fmla="*/ 2609850 h 2752725"/>
                  <a:gd name="connsiteX12" fmla="*/ 0 w 2832389"/>
                  <a:gd name="connsiteY12" fmla="*/ 2471305 h 2752725"/>
                  <a:gd name="connsiteX0" fmla="*/ 0 w 2863445"/>
                  <a:gd name="connsiteY0" fmla="*/ 2490355 h 2771775"/>
                  <a:gd name="connsiteX1" fmla="*/ 206952 w 2863445"/>
                  <a:gd name="connsiteY1" fmla="*/ 1445202 h 2771775"/>
                  <a:gd name="connsiteX2" fmla="*/ 25115 w 2863445"/>
                  <a:gd name="connsiteY2" fmla="*/ 349587 h 2771775"/>
                  <a:gd name="connsiteX3" fmla="*/ 1116157 w 2863445"/>
                  <a:gd name="connsiteY3" fmla="*/ 193097 h 2771775"/>
                  <a:gd name="connsiteX4" fmla="*/ 2605521 w 2863445"/>
                  <a:gd name="connsiteY4" fmla="*/ 0 h 2771775"/>
                  <a:gd name="connsiteX5" fmla="*/ 2827194 w 2863445"/>
                  <a:gd name="connsiteY5" fmla="*/ 1075459 h 2771775"/>
                  <a:gd name="connsiteX6" fmla="*/ 1791566 w 2863445"/>
                  <a:gd name="connsiteY6" fmla="*/ 1296266 h 2771775"/>
                  <a:gd name="connsiteX7" fmla="*/ 972416 w 2863445"/>
                  <a:gd name="connsiteY7" fmla="*/ 1444336 h 2771775"/>
                  <a:gd name="connsiteX8" fmla="*/ 1842655 w 2863445"/>
                  <a:gd name="connsiteY8" fmla="*/ 1517938 h 2771775"/>
                  <a:gd name="connsiteX9" fmla="*/ 2832389 w 2863445"/>
                  <a:gd name="connsiteY9" fmla="*/ 1715366 h 2771775"/>
                  <a:gd name="connsiteX10" fmla="*/ 2515466 w 2863445"/>
                  <a:gd name="connsiteY10" fmla="*/ 2771775 h 2771775"/>
                  <a:gd name="connsiteX11" fmla="*/ 1214871 w 2863445"/>
                  <a:gd name="connsiteY11" fmla="*/ 2628900 h 2771775"/>
                  <a:gd name="connsiteX12" fmla="*/ 0 w 2863445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972416 w 2832389"/>
                  <a:gd name="connsiteY7" fmla="*/ 1444336 h 2771775"/>
                  <a:gd name="connsiteX8" fmla="*/ 1842655 w 2832389"/>
                  <a:gd name="connsiteY8" fmla="*/ 1517938 h 2771775"/>
                  <a:gd name="connsiteX9" fmla="*/ 2832389 w 2832389"/>
                  <a:gd name="connsiteY9" fmla="*/ 1715366 h 2771775"/>
                  <a:gd name="connsiteX10" fmla="*/ 2515466 w 2832389"/>
                  <a:gd name="connsiteY10" fmla="*/ 2771775 h 2771775"/>
                  <a:gd name="connsiteX11" fmla="*/ 1214871 w 2832389"/>
                  <a:gd name="connsiteY11" fmla="*/ 2628900 h 2771775"/>
                  <a:gd name="connsiteX12" fmla="*/ 0 w 2832389"/>
                  <a:gd name="connsiteY12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1425040 w 2832389"/>
                  <a:gd name="connsiteY7" fmla="*/ 1349980 h 2771775"/>
                  <a:gd name="connsiteX8" fmla="*/ 972416 w 2832389"/>
                  <a:gd name="connsiteY8" fmla="*/ 1444336 h 2771775"/>
                  <a:gd name="connsiteX9" fmla="*/ 1842655 w 2832389"/>
                  <a:gd name="connsiteY9" fmla="*/ 1517938 h 2771775"/>
                  <a:gd name="connsiteX10" fmla="*/ 2832389 w 2832389"/>
                  <a:gd name="connsiteY10" fmla="*/ 1715366 h 2771775"/>
                  <a:gd name="connsiteX11" fmla="*/ 2515466 w 2832389"/>
                  <a:gd name="connsiteY11" fmla="*/ 2771775 h 2771775"/>
                  <a:gd name="connsiteX12" fmla="*/ 1214871 w 2832389"/>
                  <a:gd name="connsiteY12" fmla="*/ 2628900 h 2771775"/>
                  <a:gd name="connsiteX13" fmla="*/ 0 w 2832389"/>
                  <a:gd name="connsiteY13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1425040 w 2832389"/>
                  <a:gd name="connsiteY7" fmla="*/ 1349980 h 2771775"/>
                  <a:gd name="connsiteX8" fmla="*/ 972416 w 2832389"/>
                  <a:gd name="connsiteY8" fmla="*/ 1444336 h 2771775"/>
                  <a:gd name="connsiteX9" fmla="*/ 1440068 w 2832389"/>
                  <a:gd name="connsiteY9" fmla="*/ 1484557 h 2771775"/>
                  <a:gd name="connsiteX10" fmla="*/ 1842655 w 2832389"/>
                  <a:gd name="connsiteY10" fmla="*/ 1517938 h 2771775"/>
                  <a:gd name="connsiteX11" fmla="*/ 2832389 w 2832389"/>
                  <a:gd name="connsiteY11" fmla="*/ 1715366 h 2771775"/>
                  <a:gd name="connsiteX12" fmla="*/ 2515466 w 2832389"/>
                  <a:gd name="connsiteY12" fmla="*/ 2771775 h 2771775"/>
                  <a:gd name="connsiteX13" fmla="*/ 1214871 w 2832389"/>
                  <a:gd name="connsiteY13" fmla="*/ 2628900 h 2771775"/>
                  <a:gd name="connsiteX14" fmla="*/ 0 w 2832389"/>
                  <a:gd name="connsiteY14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1425040 w 2832389"/>
                  <a:gd name="connsiteY7" fmla="*/ 1349980 h 2771775"/>
                  <a:gd name="connsiteX8" fmla="*/ 972416 w 2832389"/>
                  <a:gd name="connsiteY8" fmla="*/ 1444336 h 2771775"/>
                  <a:gd name="connsiteX9" fmla="*/ 1417528 w 2832389"/>
                  <a:gd name="connsiteY9" fmla="*/ 1433289 h 2771775"/>
                  <a:gd name="connsiteX10" fmla="*/ 1842655 w 2832389"/>
                  <a:gd name="connsiteY10" fmla="*/ 1517938 h 2771775"/>
                  <a:gd name="connsiteX11" fmla="*/ 2832389 w 2832389"/>
                  <a:gd name="connsiteY11" fmla="*/ 1715366 h 2771775"/>
                  <a:gd name="connsiteX12" fmla="*/ 2515466 w 2832389"/>
                  <a:gd name="connsiteY12" fmla="*/ 2771775 h 2771775"/>
                  <a:gd name="connsiteX13" fmla="*/ 1214871 w 2832389"/>
                  <a:gd name="connsiteY13" fmla="*/ 2628900 h 2771775"/>
                  <a:gd name="connsiteX14" fmla="*/ 0 w 2832389"/>
                  <a:gd name="connsiteY14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25115 w 2832389"/>
                  <a:gd name="connsiteY2" fmla="*/ 349587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1410012 w 2832389"/>
                  <a:gd name="connsiteY7" fmla="*/ 1426881 h 2771775"/>
                  <a:gd name="connsiteX8" fmla="*/ 972416 w 2832389"/>
                  <a:gd name="connsiteY8" fmla="*/ 1444336 h 2771775"/>
                  <a:gd name="connsiteX9" fmla="*/ 1417528 w 2832389"/>
                  <a:gd name="connsiteY9" fmla="*/ 1433289 h 2771775"/>
                  <a:gd name="connsiteX10" fmla="*/ 1842655 w 2832389"/>
                  <a:gd name="connsiteY10" fmla="*/ 1517938 h 2771775"/>
                  <a:gd name="connsiteX11" fmla="*/ 2832389 w 2832389"/>
                  <a:gd name="connsiteY11" fmla="*/ 1715366 h 2771775"/>
                  <a:gd name="connsiteX12" fmla="*/ 2515466 w 2832389"/>
                  <a:gd name="connsiteY12" fmla="*/ 2771775 h 2771775"/>
                  <a:gd name="connsiteX13" fmla="*/ 1214871 w 2832389"/>
                  <a:gd name="connsiteY13" fmla="*/ 2628900 h 2771775"/>
                  <a:gd name="connsiteX14" fmla="*/ 0 w 2832389"/>
                  <a:gd name="connsiteY14" fmla="*/ 2490355 h 2771775"/>
                  <a:gd name="connsiteX0" fmla="*/ 0 w 2832389"/>
                  <a:gd name="connsiteY0" fmla="*/ 2490355 h 2771775"/>
                  <a:gd name="connsiteX1" fmla="*/ 206952 w 2832389"/>
                  <a:gd name="connsiteY1" fmla="*/ 1445202 h 2771775"/>
                  <a:gd name="connsiteX2" fmla="*/ 70195 w 2832389"/>
                  <a:gd name="connsiteY2" fmla="*/ 343179 h 2771775"/>
                  <a:gd name="connsiteX3" fmla="*/ 1116157 w 2832389"/>
                  <a:gd name="connsiteY3" fmla="*/ 193097 h 2771775"/>
                  <a:gd name="connsiteX4" fmla="*/ 2605521 w 2832389"/>
                  <a:gd name="connsiteY4" fmla="*/ 0 h 2771775"/>
                  <a:gd name="connsiteX5" fmla="*/ 2827194 w 2832389"/>
                  <a:gd name="connsiteY5" fmla="*/ 1075459 h 2771775"/>
                  <a:gd name="connsiteX6" fmla="*/ 1791566 w 2832389"/>
                  <a:gd name="connsiteY6" fmla="*/ 1296266 h 2771775"/>
                  <a:gd name="connsiteX7" fmla="*/ 1410012 w 2832389"/>
                  <a:gd name="connsiteY7" fmla="*/ 1426881 h 2771775"/>
                  <a:gd name="connsiteX8" fmla="*/ 972416 w 2832389"/>
                  <a:gd name="connsiteY8" fmla="*/ 1444336 h 2771775"/>
                  <a:gd name="connsiteX9" fmla="*/ 1417528 w 2832389"/>
                  <a:gd name="connsiteY9" fmla="*/ 1433289 h 2771775"/>
                  <a:gd name="connsiteX10" fmla="*/ 1842655 w 2832389"/>
                  <a:gd name="connsiteY10" fmla="*/ 1517938 h 2771775"/>
                  <a:gd name="connsiteX11" fmla="*/ 2832389 w 2832389"/>
                  <a:gd name="connsiteY11" fmla="*/ 1715366 h 2771775"/>
                  <a:gd name="connsiteX12" fmla="*/ 2515466 w 2832389"/>
                  <a:gd name="connsiteY12" fmla="*/ 2771775 h 2771775"/>
                  <a:gd name="connsiteX13" fmla="*/ 1214871 w 2832389"/>
                  <a:gd name="connsiteY13" fmla="*/ 2628900 h 2771775"/>
                  <a:gd name="connsiteX14" fmla="*/ 0 w 2832389"/>
                  <a:gd name="connsiteY14" fmla="*/ 2490355 h 2771775"/>
                  <a:gd name="connsiteX0" fmla="*/ 0 w 2787309"/>
                  <a:gd name="connsiteY0" fmla="*/ 2464720 h 2771775"/>
                  <a:gd name="connsiteX1" fmla="*/ 161872 w 2787309"/>
                  <a:gd name="connsiteY1" fmla="*/ 1445202 h 2771775"/>
                  <a:gd name="connsiteX2" fmla="*/ 25115 w 2787309"/>
                  <a:gd name="connsiteY2" fmla="*/ 343179 h 2771775"/>
                  <a:gd name="connsiteX3" fmla="*/ 1071077 w 2787309"/>
                  <a:gd name="connsiteY3" fmla="*/ 193097 h 2771775"/>
                  <a:gd name="connsiteX4" fmla="*/ 2560441 w 2787309"/>
                  <a:gd name="connsiteY4" fmla="*/ 0 h 2771775"/>
                  <a:gd name="connsiteX5" fmla="*/ 2782114 w 2787309"/>
                  <a:gd name="connsiteY5" fmla="*/ 1075459 h 2771775"/>
                  <a:gd name="connsiteX6" fmla="*/ 1746486 w 2787309"/>
                  <a:gd name="connsiteY6" fmla="*/ 1296266 h 2771775"/>
                  <a:gd name="connsiteX7" fmla="*/ 1364932 w 2787309"/>
                  <a:gd name="connsiteY7" fmla="*/ 1426881 h 2771775"/>
                  <a:gd name="connsiteX8" fmla="*/ 927336 w 2787309"/>
                  <a:gd name="connsiteY8" fmla="*/ 1444336 h 2771775"/>
                  <a:gd name="connsiteX9" fmla="*/ 1372448 w 2787309"/>
                  <a:gd name="connsiteY9" fmla="*/ 1433289 h 2771775"/>
                  <a:gd name="connsiteX10" fmla="*/ 1797575 w 2787309"/>
                  <a:gd name="connsiteY10" fmla="*/ 1517938 h 2771775"/>
                  <a:gd name="connsiteX11" fmla="*/ 2787309 w 2787309"/>
                  <a:gd name="connsiteY11" fmla="*/ 1715366 h 2771775"/>
                  <a:gd name="connsiteX12" fmla="*/ 2470386 w 2787309"/>
                  <a:gd name="connsiteY12" fmla="*/ 2771775 h 2771775"/>
                  <a:gd name="connsiteX13" fmla="*/ 1169791 w 2787309"/>
                  <a:gd name="connsiteY13" fmla="*/ 2628900 h 2771775"/>
                  <a:gd name="connsiteX14" fmla="*/ 0 w 2787309"/>
                  <a:gd name="connsiteY14" fmla="*/ 2464720 h 277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7309" h="2771775">
                    <a:moveTo>
                      <a:pt x="0" y="2464720"/>
                    </a:moveTo>
                    <a:cubicBezTo>
                      <a:pt x="41564" y="2229337"/>
                      <a:pt x="58396" y="1967778"/>
                      <a:pt x="161872" y="1445202"/>
                    </a:cubicBezTo>
                    <a:cubicBezTo>
                      <a:pt x="118433" y="1031257"/>
                      <a:pt x="85727" y="708384"/>
                      <a:pt x="25115" y="343179"/>
                    </a:cubicBezTo>
                    <a:cubicBezTo>
                      <a:pt x="320390" y="264670"/>
                      <a:pt x="648523" y="250293"/>
                      <a:pt x="1071077" y="193097"/>
                    </a:cubicBezTo>
                    <a:cubicBezTo>
                      <a:pt x="1493631" y="135901"/>
                      <a:pt x="2086211" y="32616"/>
                      <a:pt x="2560441" y="0"/>
                    </a:cubicBezTo>
                    <a:lnTo>
                      <a:pt x="2782114" y="1075459"/>
                    </a:lnTo>
                    <a:cubicBezTo>
                      <a:pt x="2436905" y="1149061"/>
                      <a:pt x="1982683" y="1237696"/>
                      <a:pt x="1746486" y="1296266"/>
                    </a:cubicBezTo>
                    <a:cubicBezTo>
                      <a:pt x="1510289" y="1354836"/>
                      <a:pt x="1501457" y="1402203"/>
                      <a:pt x="1364932" y="1426881"/>
                    </a:cubicBezTo>
                    <a:cubicBezTo>
                      <a:pt x="1228407" y="1451559"/>
                      <a:pt x="924831" y="1421907"/>
                      <a:pt x="927336" y="1444336"/>
                    </a:cubicBezTo>
                    <a:cubicBezTo>
                      <a:pt x="929841" y="1466765"/>
                      <a:pt x="1227408" y="1421022"/>
                      <a:pt x="1372448" y="1433289"/>
                    </a:cubicBezTo>
                    <a:cubicBezTo>
                      <a:pt x="1517488" y="1445556"/>
                      <a:pt x="1561765" y="1470925"/>
                      <a:pt x="1797575" y="1517938"/>
                    </a:cubicBezTo>
                    <a:lnTo>
                      <a:pt x="2787309" y="1715366"/>
                    </a:lnTo>
                    <a:lnTo>
                      <a:pt x="2470386" y="2771775"/>
                    </a:lnTo>
                    <a:lnTo>
                      <a:pt x="1169791" y="2628900"/>
                    </a:lnTo>
                    <a:cubicBezTo>
                      <a:pt x="758060" y="2577724"/>
                      <a:pt x="389930" y="2519447"/>
                      <a:pt x="0" y="2464720"/>
                    </a:cubicBezTo>
                    <a:close/>
                  </a:path>
                </a:pathLst>
              </a:custGeom>
              <a:no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800" b="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46" name="ZoneTexte 45"/>
            <p:cNvSpPr txBox="1"/>
            <p:nvPr/>
          </p:nvSpPr>
          <p:spPr>
            <a:xfrm>
              <a:off x="5924226" y="5082427"/>
              <a:ext cx="2081972" cy="5435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sz="1600" b="0" dirty="0" err="1" smtClean="0">
                  <a:solidFill>
                    <a:schemeClr val="tx1"/>
                  </a:solidFill>
                  <a:latin typeface="+mn-lt"/>
                </a:rPr>
                <a:t>Compliance</a:t>
              </a:r>
              <a:r>
                <a:rPr lang="fr-FR" sz="1600" b="0" dirty="0" smtClean="0">
                  <a:solidFill>
                    <a:schemeClr val="tx1"/>
                  </a:solidFill>
                  <a:latin typeface="+mn-lt"/>
                </a:rPr>
                <a:t> of the </a:t>
              </a:r>
              <a:r>
                <a:rPr lang="fr-FR" sz="1600" b="0" dirty="0" err="1" smtClean="0">
                  <a:solidFill>
                    <a:schemeClr val="tx1"/>
                  </a:solidFill>
                  <a:latin typeface="+mn-lt"/>
                </a:rPr>
                <a:t>partially</a:t>
              </a:r>
              <a:r>
                <a:rPr lang="fr-FR" sz="1600" b="0" dirty="0" smtClean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fr-FR" sz="1600" b="0" dirty="0" err="1" smtClean="0">
                  <a:solidFill>
                    <a:schemeClr val="tx1"/>
                  </a:solidFill>
                  <a:latin typeface="+mn-lt"/>
                </a:rPr>
                <a:t>closed</a:t>
              </a:r>
              <a:r>
                <a:rPr lang="fr-FR" sz="1600" b="0" dirty="0" smtClean="0">
                  <a:solidFill>
                    <a:schemeClr val="tx1"/>
                  </a:solidFill>
                  <a:latin typeface="+mn-lt"/>
                </a:rPr>
                <a:t> crack</a:t>
              </a:r>
              <a:endParaRPr lang="fr-FR" sz="1600" b="0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47" name="Connecteur droit avec flèche 45"/>
            <p:cNvCxnSpPr>
              <a:cxnSpLocks noChangeShapeType="1"/>
            </p:cNvCxnSpPr>
            <p:nvPr/>
          </p:nvCxnSpPr>
          <p:spPr bwMode="auto">
            <a:xfrm flipH="1">
              <a:off x="5680797" y="5393337"/>
              <a:ext cx="396153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Connecteur droit 48"/>
            <p:cNvCxnSpPr>
              <a:cxnSpLocks noChangeShapeType="1"/>
            </p:cNvCxnSpPr>
            <p:nvPr/>
          </p:nvCxnSpPr>
          <p:spPr bwMode="auto">
            <a:xfrm flipV="1">
              <a:off x="5517932" y="4832774"/>
              <a:ext cx="3161727" cy="45597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sys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60" name="Forme libre 56"/>
          <p:cNvSpPr>
            <a:spLocks/>
          </p:cNvSpPr>
          <p:nvPr/>
        </p:nvSpPr>
        <p:spPr bwMode="auto">
          <a:xfrm>
            <a:off x="2222500" y="4219575"/>
            <a:ext cx="2901950" cy="1616075"/>
          </a:xfrm>
          <a:custGeom>
            <a:avLst/>
            <a:gdLst>
              <a:gd name="T0" fmla="*/ 92708 w 2902583"/>
              <a:gd name="T1" fmla="*/ 0 h 1616681"/>
              <a:gd name="T2" fmla="*/ 45083 w 2902583"/>
              <a:gd name="T3" fmla="*/ 876300 h 1616681"/>
              <a:gd name="T4" fmla="*/ 626108 w 2902583"/>
              <a:gd name="T5" fmla="*/ 1543050 h 1616681"/>
              <a:gd name="T6" fmla="*/ 1769108 w 2902583"/>
              <a:gd name="T7" fmla="*/ 1533525 h 1616681"/>
              <a:gd name="T8" fmla="*/ 2902583 w 2902583"/>
              <a:gd name="T9" fmla="*/ 952500 h 16166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02583" h="1616681">
                <a:moveTo>
                  <a:pt x="92708" y="0"/>
                </a:moveTo>
                <a:cubicBezTo>
                  <a:pt x="-16830" y="363537"/>
                  <a:pt x="-24767" y="561975"/>
                  <a:pt x="45083" y="876300"/>
                </a:cubicBezTo>
                <a:cubicBezTo>
                  <a:pt x="114933" y="1190625"/>
                  <a:pt x="338771" y="1433513"/>
                  <a:pt x="626108" y="1543050"/>
                </a:cubicBezTo>
                <a:cubicBezTo>
                  <a:pt x="913446" y="1652588"/>
                  <a:pt x="1389696" y="1631950"/>
                  <a:pt x="1769108" y="1533525"/>
                </a:cubicBezTo>
                <a:cubicBezTo>
                  <a:pt x="2148520" y="1435100"/>
                  <a:pt x="2704145" y="1142206"/>
                  <a:pt x="2902583" y="952500"/>
                </a:cubicBez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59699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276"/>
            <a:ext cx="9144000" cy="1143000"/>
          </a:xfrm>
        </p:spPr>
        <p:txBody>
          <a:bodyPr>
            <a:normAutofit/>
          </a:bodyPr>
          <a:lstStyle/>
          <a:p>
            <a:r>
              <a:rPr lang="fr-FR" sz="3200" dirty="0" err="1"/>
              <a:t>Experimental</a:t>
            </a:r>
            <a:r>
              <a:rPr lang="fr-FR" sz="3200" dirty="0"/>
              <a:t> </a:t>
            </a:r>
            <a:r>
              <a:rPr lang="fr-FR" sz="3200" dirty="0" err="1"/>
              <a:t>measurement</a:t>
            </a:r>
            <a:r>
              <a:rPr lang="fr-FR" sz="3200" dirty="0"/>
              <a:t> of the crack </a:t>
            </a:r>
            <a:r>
              <a:rPr lang="fr-FR" sz="3200" dirty="0" err="1"/>
              <a:t>opening</a:t>
            </a:r>
            <a:r>
              <a:rPr lang="fr-FR" sz="3200" dirty="0"/>
              <a:t> </a:t>
            </a:r>
            <a:r>
              <a:rPr lang="fr-FR" sz="3200" dirty="0" err="1"/>
              <a:t>load</a:t>
            </a:r>
            <a:r>
              <a:rPr lang="fr-FR" sz="3200" dirty="0"/>
              <a:t/>
            </a:r>
            <a:br>
              <a:rPr lang="fr-FR" sz="3200" dirty="0"/>
            </a:br>
            <a:endParaRPr lang="fr-FR" sz="32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 7"/>
          <p:cNvGrpSpPr>
            <a:grpSpLocks noChangeAspect="1"/>
          </p:cNvGrpSpPr>
          <p:nvPr/>
        </p:nvGrpSpPr>
        <p:grpSpPr bwMode="auto">
          <a:xfrm>
            <a:off x="620713" y="2673350"/>
            <a:ext cx="7972425" cy="2813050"/>
            <a:chOff x="226" y="1465"/>
            <a:chExt cx="5022" cy="1772"/>
          </a:xfrm>
        </p:grpSpPr>
        <p:sp>
          <p:nvSpPr>
            <p:cNvPr id="5" name="AutoShape 6"/>
            <p:cNvSpPr>
              <a:spLocks noChangeAspect="1" noChangeArrowheads="1" noTextEdit="1"/>
            </p:cNvSpPr>
            <p:nvPr/>
          </p:nvSpPr>
          <p:spPr bwMode="auto">
            <a:xfrm>
              <a:off x="226" y="1465"/>
              <a:ext cx="5022" cy="1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" y="1465"/>
              <a:ext cx="5025" cy="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2"/>
          <p:cNvGrpSpPr>
            <a:grpSpLocks noChangeAspect="1"/>
          </p:cNvGrpSpPr>
          <p:nvPr/>
        </p:nvGrpSpPr>
        <p:grpSpPr bwMode="auto">
          <a:xfrm>
            <a:off x="2058988" y="1468438"/>
            <a:ext cx="5095875" cy="638175"/>
            <a:chOff x="1138" y="919"/>
            <a:chExt cx="3210" cy="402"/>
          </a:xfrm>
        </p:grpSpPr>
        <p:sp>
          <p:nvSpPr>
            <p:cNvPr id="8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138" y="919"/>
              <a:ext cx="3210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" y="919"/>
              <a:ext cx="321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67441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metallurgical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409575" y="1574801"/>
            <a:ext cx="3216276" cy="3702050"/>
            <a:chOff x="258" y="992"/>
            <a:chExt cx="2026" cy="2332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258" y="992"/>
              <a:ext cx="2026" cy="2332"/>
              <a:chOff x="258" y="992"/>
              <a:chExt cx="2026" cy="2332"/>
            </a:xfrm>
          </p:grpSpPr>
          <p:grpSp>
            <p:nvGrpSpPr>
              <p:cNvPr id="7" name="Group 48"/>
              <p:cNvGrpSpPr>
                <a:grpSpLocks/>
              </p:cNvGrpSpPr>
              <p:nvPr/>
            </p:nvGrpSpPr>
            <p:grpSpPr bwMode="auto">
              <a:xfrm>
                <a:off x="258" y="992"/>
                <a:ext cx="1731" cy="2332"/>
                <a:chOff x="258" y="992"/>
                <a:chExt cx="1731" cy="2332"/>
              </a:xfrm>
            </p:grpSpPr>
            <p:pic>
              <p:nvPicPr>
                <p:cNvPr id="10" name="Picture 37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8" y="1259"/>
                  <a:ext cx="1731" cy="20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2" y="992"/>
                  <a:ext cx="891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1200" b="1">
                      <a:solidFill>
                        <a:srgbClr val="000099"/>
                      </a:solidFill>
                      <a:latin typeface="Comic Sans MS" pitchFamily="66" charset="0"/>
                    </a:defRPr>
                  </a:lvl9pPr>
                </a:lstStyle>
                <a:p>
                  <a:r>
                    <a:rPr lang="en-GB" sz="2400" dirty="0" smtClean="0">
                      <a:latin typeface="+mn-lt"/>
                    </a:rPr>
                    <a:t>Grain size</a:t>
                  </a:r>
                  <a:endParaRPr lang="en-GB" sz="2400" dirty="0">
                    <a:latin typeface="+mn-lt"/>
                  </a:endParaRPr>
                </a:p>
              </p:txBody>
            </p:sp>
          </p:grpSp>
          <p:sp>
            <p:nvSpPr>
              <p:cNvPr id="8" name="Rectangle 38"/>
              <p:cNvSpPr>
                <a:spLocks noChangeArrowheads="1"/>
              </p:cNvSpPr>
              <p:nvPr/>
            </p:nvSpPr>
            <p:spPr bwMode="auto">
              <a:xfrm>
                <a:off x="577" y="2679"/>
                <a:ext cx="1237" cy="16"/>
              </a:xfrm>
              <a:prstGeom prst="rect">
                <a:avLst/>
              </a:prstGeom>
              <a:solidFill>
                <a:srgbClr val="000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Rectangle 42"/>
              <p:cNvSpPr>
                <a:spLocks noChangeArrowheads="1"/>
              </p:cNvSpPr>
              <p:nvPr/>
            </p:nvSpPr>
            <p:spPr bwMode="auto">
              <a:xfrm>
                <a:off x="1882" y="2593"/>
                <a:ext cx="40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</a:t>
                </a:r>
                <a:r>
                  <a:rPr lang="en-GB" sz="1800" dirty="0" smtClean="0">
                    <a:solidFill>
                      <a:srgbClr val="0000FF"/>
                    </a:solidFill>
                  </a:rPr>
                  <a:t>K </a:t>
                </a:r>
                <a:r>
                  <a:rPr lang="en-GB" sz="1800" baseline="-25000" dirty="0" err="1">
                    <a:solidFill>
                      <a:srgbClr val="0000FF"/>
                    </a:solidFill>
                  </a:rPr>
                  <a:t>eff,th</a:t>
                </a:r>
                <a:endParaRPr lang="en-GB" dirty="0"/>
              </a:p>
            </p:txBody>
          </p:sp>
        </p:grpSp>
        <p:sp>
          <p:nvSpPr>
            <p:cNvPr id="6" name="Rectangle 47"/>
            <p:cNvSpPr>
              <a:spLocks noChangeArrowheads="1"/>
            </p:cNvSpPr>
            <p:nvPr/>
          </p:nvSpPr>
          <p:spPr bwMode="auto">
            <a:xfrm>
              <a:off x="663" y="1725"/>
              <a:ext cx="62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400" b="0">
                  <a:solidFill>
                    <a:srgbClr val="000000"/>
                  </a:solidFill>
                  <a:latin typeface="Times New Roman" pitchFamily="18" charset="0"/>
                </a:rPr>
                <a:t>ARMCO iron</a:t>
              </a:r>
              <a:endParaRPr lang="en-GB">
                <a:latin typeface="Times New Roman" pitchFamily="18" charset="0"/>
              </a:endParaRPr>
            </a:p>
          </p:txBody>
        </p:sp>
      </p:grp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32773" y="5397707"/>
            <a:ext cx="3938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1800" b="0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The coarser the grain, the higher the threshold ↔ </a:t>
            </a:r>
            <a:r>
              <a:rPr lang="en-GB" sz="1800" b="0" i="1" dirty="0" smtClean="0">
                <a:solidFill>
                  <a:schemeClr val="tx1"/>
                </a:solidFill>
                <a:latin typeface="+mn-lt"/>
              </a:rPr>
              <a:t>crack closure effect</a:t>
            </a:r>
            <a:endParaRPr lang="en-GB" sz="1800" b="0" i="1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3" name="Group 55"/>
          <p:cNvGrpSpPr>
            <a:grpSpLocks/>
          </p:cNvGrpSpPr>
          <p:nvPr/>
        </p:nvGrpSpPr>
        <p:grpSpPr bwMode="auto">
          <a:xfrm>
            <a:off x="4391025" y="1592264"/>
            <a:ext cx="4014788" cy="3232151"/>
            <a:chOff x="2766" y="1003"/>
            <a:chExt cx="2529" cy="2036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2766" y="1443"/>
              <a:ext cx="2529" cy="1596"/>
              <a:chOff x="2766" y="1443"/>
              <a:chExt cx="2529" cy="1596"/>
            </a:xfrm>
          </p:grpSpPr>
          <p:pic>
            <p:nvPicPr>
              <p:cNvPr id="16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6" y="1443"/>
                <a:ext cx="2529" cy="1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4385" y="2377"/>
                <a:ext cx="774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4385" y="2369"/>
                <a:ext cx="15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4553" y="2393"/>
                <a:ext cx="34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Rectangle 18"/>
              <p:cNvSpPr>
                <a:spLocks noChangeArrowheads="1"/>
              </p:cNvSpPr>
              <p:nvPr/>
            </p:nvSpPr>
            <p:spPr bwMode="auto">
              <a:xfrm>
                <a:off x="4912" y="2369"/>
                <a:ext cx="259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394" y="2169"/>
                <a:ext cx="15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auto">
              <a:xfrm>
                <a:off x="4562" y="2193"/>
                <a:ext cx="345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4920" y="2169"/>
                <a:ext cx="282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Freeform 31"/>
              <p:cNvSpPr>
                <a:spLocks/>
              </p:cNvSpPr>
              <p:nvPr/>
            </p:nvSpPr>
            <p:spPr bwMode="auto">
              <a:xfrm>
                <a:off x="3276" y="2552"/>
                <a:ext cx="129" cy="18"/>
              </a:xfrm>
              <a:custGeom>
                <a:avLst/>
                <a:gdLst>
                  <a:gd name="T0" fmla="*/ 0 w 129"/>
                  <a:gd name="T1" fmla="*/ 0 h 18"/>
                  <a:gd name="T2" fmla="*/ 0 w 129"/>
                  <a:gd name="T3" fmla="*/ 17 h 18"/>
                  <a:gd name="T4" fmla="*/ 129 w 129"/>
                  <a:gd name="T5" fmla="*/ 18 h 18"/>
                  <a:gd name="T6" fmla="*/ 129 w 129"/>
                  <a:gd name="T7" fmla="*/ 1 h 18"/>
                  <a:gd name="T8" fmla="*/ 0 w 129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18">
                    <a:moveTo>
                      <a:pt x="0" y="0"/>
                    </a:moveTo>
                    <a:lnTo>
                      <a:pt x="0" y="17"/>
                    </a:lnTo>
                    <a:lnTo>
                      <a:pt x="129" y="18"/>
                    </a:lnTo>
                    <a:lnTo>
                      <a:pt x="129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5" name="Freeform 33"/>
              <p:cNvSpPr>
                <a:spLocks/>
              </p:cNvSpPr>
              <p:nvPr/>
            </p:nvSpPr>
            <p:spPr bwMode="auto">
              <a:xfrm>
                <a:off x="3715" y="2277"/>
                <a:ext cx="654" cy="25"/>
              </a:xfrm>
              <a:custGeom>
                <a:avLst/>
                <a:gdLst>
                  <a:gd name="T0" fmla="*/ 0 w 654"/>
                  <a:gd name="T1" fmla="*/ 0 h 25"/>
                  <a:gd name="T2" fmla="*/ 0 w 654"/>
                  <a:gd name="T3" fmla="*/ 16 h 25"/>
                  <a:gd name="T4" fmla="*/ 654 w 654"/>
                  <a:gd name="T5" fmla="*/ 25 h 25"/>
                  <a:gd name="T6" fmla="*/ 654 w 654"/>
                  <a:gd name="T7" fmla="*/ 9 h 25"/>
                  <a:gd name="T8" fmla="*/ 0 w 654"/>
                  <a:gd name="T9" fmla="*/ 0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4" h="25">
                    <a:moveTo>
                      <a:pt x="0" y="0"/>
                    </a:moveTo>
                    <a:lnTo>
                      <a:pt x="0" y="16"/>
                    </a:lnTo>
                    <a:lnTo>
                      <a:pt x="654" y="25"/>
                    </a:lnTo>
                    <a:lnTo>
                      <a:pt x="654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Freeform 34"/>
              <p:cNvSpPr>
                <a:spLocks/>
              </p:cNvSpPr>
              <p:nvPr/>
            </p:nvSpPr>
            <p:spPr bwMode="auto">
              <a:xfrm>
                <a:off x="3480" y="2281"/>
                <a:ext cx="192" cy="17"/>
              </a:xfrm>
              <a:custGeom>
                <a:avLst/>
                <a:gdLst>
                  <a:gd name="T0" fmla="*/ 0 w 192"/>
                  <a:gd name="T1" fmla="*/ 0 h 17"/>
                  <a:gd name="T2" fmla="*/ 0 w 192"/>
                  <a:gd name="T3" fmla="*/ 16 h 17"/>
                  <a:gd name="T4" fmla="*/ 192 w 192"/>
                  <a:gd name="T5" fmla="*/ 17 h 17"/>
                  <a:gd name="T6" fmla="*/ 192 w 192"/>
                  <a:gd name="T7" fmla="*/ 1 h 17"/>
                  <a:gd name="T8" fmla="*/ 0 w 192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0" y="16"/>
                    </a:lnTo>
                    <a:lnTo>
                      <a:pt x="192" y="17"/>
                    </a:lnTo>
                    <a:lnTo>
                      <a:pt x="192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Rectangle 35"/>
              <p:cNvSpPr>
                <a:spLocks noChangeArrowheads="1"/>
              </p:cNvSpPr>
              <p:nvPr/>
            </p:nvSpPr>
            <p:spPr bwMode="auto">
              <a:xfrm>
                <a:off x="3289" y="2234"/>
                <a:ext cx="247" cy="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Rectangle 36"/>
              <p:cNvSpPr>
                <a:spLocks noChangeArrowheads="1"/>
              </p:cNvSpPr>
              <p:nvPr/>
            </p:nvSpPr>
            <p:spPr bwMode="auto">
              <a:xfrm>
                <a:off x="3352" y="2282"/>
                <a:ext cx="48" cy="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4401" y="2400"/>
                <a:ext cx="660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</a:t>
                </a:r>
                <a:r>
                  <a:rPr lang="en-GB" sz="1400" dirty="0" smtClean="0">
                    <a:solidFill>
                      <a:srgbClr val="0000FF"/>
                    </a:solidFill>
                  </a:rPr>
                  <a:t>K </a:t>
                </a:r>
                <a:r>
                  <a:rPr lang="en-GB" sz="1400" dirty="0">
                    <a:solidFill>
                      <a:srgbClr val="0000FF"/>
                    </a:solidFill>
                  </a:rPr>
                  <a:t>eff, </a:t>
                </a:r>
                <a:r>
                  <a:rPr lang="en-GB" sz="1400" dirty="0" err="1">
                    <a:solidFill>
                      <a:srgbClr val="0000FF"/>
                    </a:solidFill>
                  </a:rPr>
                  <a:t>th</a:t>
                </a:r>
                <a:r>
                  <a:rPr lang="en-GB" sz="1400" dirty="0">
                    <a:solidFill>
                      <a:srgbClr val="0000FF"/>
                    </a:solidFill>
                  </a:rPr>
                  <a:t> (air)</a:t>
                </a:r>
                <a:endParaRPr lang="en-GB" dirty="0"/>
              </a:p>
            </p:txBody>
          </p:sp>
          <p:sp>
            <p:nvSpPr>
              <p:cNvPr id="30" name="Rectangle 22"/>
              <p:cNvSpPr>
                <a:spLocks noChangeArrowheads="1"/>
              </p:cNvSpPr>
              <p:nvPr/>
            </p:nvSpPr>
            <p:spPr bwMode="auto">
              <a:xfrm>
                <a:off x="4449" y="2220"/>
                <a:ext cx="578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GB" sz="1400" dirty="0" smtClean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</a:t>
                </a:r>
                <a:r>
                  <a:rPr lang="en-GB" sz="1400" dirty="0" smtClean="0">
                    <a:solidFill>
                      <a:srgbClr val="FF0000"/>
                    </a:solidFill>
                  </a:rPr>
                  <a:t>K </a:t>
                </a:r>
                <a:r>
                  <a:rPr lang="en-GB" sz="1400" baseline="-25000" dirty="0">
                    <a:solidFill>
                      <a:srgbClr val="FF0000"/>
                    </a:solidFill>
                  </a:rPr>
                  <a:t>eff, </a:t>
                </a:r>
                <a:r>
                  <a:rPr lang="en-GB" sz="1400" baseline="-25000" dirty="0" err="1">
                    <a:solidFill>
                      <a:srgbClr val="FF0000"/>
                    </a:solidFill>
                  </a:rPr>
                  <a:t>th</a:t>
                </a:r>
                <a:r>
                  <a:rPr lang="en-GB" sz="1400" dirty="0">
                    <a:solidFill>
                      <a:srgbClr val="FF0000"/>
                    </a:solidFill>
                  </a:rPr>
                  <a:t> (vac)</a:t>
                </a:r>
                <a:endParaRPr lang="en-GB" dirty="0"/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3349" y="2409"/>
                <a:ext cx="965" cy="17"/>
              </a:xfrm>
              <a:prstGeom prst="rect">
                <a:avLst/>
              </a:prstGeom>
              <a:solidFill>
                <a:srgbClr val="000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3460" y="2552"/>
                <a:ext cx="910" cy="18"/>
              </a:xfrm>
              <a:custGeom>
                <a:avLst/>
                <a:gdLst>
                  <a:gd name="T0" fmla="*/ 0 w 910"/>
                  <a:gd name="T1" fmla="*/ 0 h 18"/>
                  <a:gd name="T2" fmla="*/ 0 w 910"/>
                  <a:gd name="T3" fmla="*/ 17 h 18"/>
                  <a:gd name="T4" fmla="*/ 910 w 910"/>
                  <a:gd name="T5" fmla="*/ 18 h 18"/>
                  <a:gd name="T6" fmla="*/ 910 w 910"/>
                  <a:gd name="T7" fmla="*/ 1 h 18"/>
                  <a:gd name="T8" fmla="*/ 0 w 910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0" h="18">
                    <a:moveTo>
                      <a:pt x="0" y="0"/>
                    </a:moveTo>
                    <a:lnTo>
                      <a:pt x="0" y="17"/>
                    </a:lnTo>
                    <a:lnTo>
                      <a:pt x="910" y="18"/>
                    </a:lnTo>
                    <a:lnTo>
                      <a:pt x="91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3620" y="2234"/>
                <a:ext cx="678" cy="1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3388" y="1003"/>
              <a:ext cx="12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2400" dirty="0" smtClean="0">
                  <a:latin typeface="+mn-lt"/>
                </a:rPr>
                <a:t>Yield strength</a:t>
              </a:r>
              <a:endParaRPr lang="en-GB" sz="2400" dirty="0">
                <a:latin typeface="+mn-lt"/>
              </a:endParaRPr>
            </a:p>
          </p:txBody>
        </p:sp>
      </p:grp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4446588" y="5202406"/>
            <a:ext cx="39385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The higher the yield strength, the lower the threshold </a:t>
            </a:r>
            <a:r>
              <a:rPr lang="en-GB" sz="2000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↔ </a:t>
            </a:r>
            <a:r>
              <a:rPr lang="en-GB" sz="2000" b="0" i="1" dirty="0">
                <a:solidFill>
                  <a:schemeClr val="tx1"/>
                </a:solidFill>
                <a:latin typeface="+mn-lt"/>
              </a:rPr>
              <a:t>crack closure effect</a:t>
            </a:r>
          </a:p>
        </p:txBody>
      </p:sp>
    </p:spTree>
    <p:extLst>
      <p:ext uri="{BB962C8B-B14F-4D97-AF65-F5344CB8AC3E}">
        <p14:creationId xmlns:p14="http://schemas.microsoft.com/office/powerpoint/2010/main" val="127531813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3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Influence of environment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063718" y="5894685"/>
            <a:ext cx="7443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GB" sz="2400" dirty="0" smtClean="0">
                <a:latin typeface="+mn-lt"/>
                <a:sym typeface="Monotype Sorts" pitchFamily="2" charset="2"/>
              </a:rPr>
              <a:t>A moist environment induces a loss of resistance</a:t>
            </a:r>
            <a:endParaRPr lang="en-GB" sz="2400" dirty="0">
              <a:latin typeface="+mn-lt"/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462316"/>
              </p:ext>
            </p:extLst>
          </p:nvPr>
        </p:nvGraphicFramePr>
        <p:xfrm>
          <a:off x="1771371" y="322560"/>
          <a:ext cx="4848225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7" name="KGPlot" r:id="rId3" imgW="4848120" imgH="5572080" progId="KGraph_Plot">
                  <p:embed/>
                </p:oleObj>
              </mc:Choice>
              <mc:Fallback>
                <p:oleObj name="KGPlot" r:id="rId3" imgW="4848120" imgH="557208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371" y="322560"/>
                        <a:ext cx="4848225" cy="557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361441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reeform 3"/>
          <p:cNvSpPr>
            <a:spLocks/>
          </p:cNvSpPr>
          <p:nvPr/>
        </p:nvSpPr>
        <p:spPr bwMode="auto">
          <a:xfrm>
            <a:off x="1765300" y="1060450"/>
            <a:ext cx="6654800" cy="5260975"/>
          </a:xfrm>
          <a:custGeom>
            <a:avLst/>
            <a:gdLst>
              <a:gd name="T0" fmla="*/ 2147483647 w 4192"/>
              <a:gd name="T1" fmla="*/ 2147483647 h 3314"/>
              <a:gd name="T2" fmla="*/ 2147483647 w 4192"/>
              <a:gd name="T3" fmla="*/ 2147483647 h 3314"/>
              <a:gd name="T4" fmla="*/ 2147483647 w 4192"/>
              <a:gd name="T5" fmla="*/ 2147483647 h 3314"/>
              <a:gd name="T6" fmla="*/ 2147483647 w 4192"/>
              <a:gd name="T7" fmla="*/ 2147483647 h 3314"/>
              <a:gd name="T8" fmla="*/ 2147483647 w 4192"/>
              <a:gd name="T9" fmla="*/ 2147483647 h 3314"/>
              <a:gd name="T10" fmla="*/ 2147483647 w 4192"/>
              <a:gd name="T11" fmla="*/ 2147483647 h 3314"/>
              <a:gd name="T12" fmla="*/ 2147483647 w 4192"/>
              <a:gd name="T13" fmla="*/ 2147483647 h 3314"/>
              <a:gd name="T14" fmla="*/ 2147483647 w 4192"/>
              <a:gd name="T15" fmla="*/ 2147483647 h 3314"/>
              <a:gd name="T16" fmla="*/ 2147483647 w 4192"/>
              <a:gd name="T17" fmla="*/ 2147483647 h 3314"/>
              <a:gd name="T18" fmla="*/ 2147483647 w 4192"/>
              <a:gd name="T19" fmla="*/ 2147483647 h 3314"/>
              <a:gd name="T20" fmla="*/ 2147483647 w 4192"/>
              <a:gd name="T21" fmla="*/ 2147483647 h 3314"/>
              <a:gd name="T22" fmla="*/ 2147483647 w 4192"/>
              <a:gd name="T23" fmla="*/ 2147483647 h 3314"/>
              <a:gd name="T24" fmla="*/ 2147483647 w 4192"/>
              <a:gd name="T25" fmla="*/ 2147483647 h 3314"/>
              <a:gd name="T26" fmla="*/ 2147483647 w 4192"/>
              <a:gd name="T27" fmla="*/ 2147483647 h 3314"/>
              <a:gd name="T28" fmla="*/ 2147483647 w 4192"/>
              <a:gd name="T29" fmla="*/ 2147483647 h 3314"/>
              <a:gd name="T30" fmla="*/ 2147483647 w 4192"/>
              <a:gd name="T31" fmla="*/ 2147483647 h 3314"/>
              <a:gd name="T32" fmla="*/ 2147483647 w 4192"/>
              <a:gd name="T33" fmla="*/ 2147483647 h 3314"/>
              <a:gd name="T34" fmla="*/ 2147483647 w 4192"/>
              <a:gd name="T35" fmla="*/ 2147483647 h 3314"/>
              <a:gd name="T36" fmla="*/ 2147483647 w 4192"/>
              <a:gd name="T37" fmla="*/ 2147483647 h 3314"/>
              <a:gd name="T38" fmla="*/ 2147483647 w 4192"/>
              <a:gd name="T39" fmla="*/ 2147483647 h 3314"/>
              <a:gd name="T40" fmla="*/ 2147483647 w 4192"/>
              <a:gd name="T41" fmla="*/ 2147483647 h 3314"/>
              <a:gd name="T42" fmla="*/ 2147483647 w 4192"/>
              <a:gd name="T43" fmla="*/ 2147483647 h 3314"/>
              <a:gd name="T44" fmla="*/ 2147483647 w 4192"/>
              <a:gd name="T45" fmla="*/ 2147483647 h 3314"/>
              <a:gd name="T46" fmla="*/ 2147483647 w 4192"/>
              <a:gd name="T47" fmla="*/ 2147483647 h 3314"/>
              <a:gd name="T48" fmla="*/ 2147483647 w 4192"/>
              <a:gd name="T49" fmla="*/ 2147483647 h 3314"/>
              <a:gd name="T50" fmla="*/ 2147483647 w 4192"/>
              <a:gd name="T51" fmla="*/ 2147483647 h 3314"/>
              <a:gd name="T52" fmla="*/ 2147483647 w 4192"/>
              <a:gd name="T53" fmla="*/ 2147483647 h 3314"/>
              <a:gd name="T54" fmla="*/ 2147483647 w 4192"/>
              <a:gd name="T55" fmla="*/ 2147483647 h 3314"/>
              <a:gd name="T56" fmla="*/ 2147483647 w 4192"/>
              <a:gd name="T57" fmla="*/ 2147483647 h 3314"/>
              <a:gd name="T58" fmla="*/ 2147483647 w 4192"/>
              <a:gd name="T59" fmla="*/ 2147483647 h 3314"/>
              <a:gd name="T60" fmla="*/ 2147483647 w 4192"/>
              <a:gd name="T61" fmla="*/ 2147483647 h 3314"/>
              <a:gd name="T62" fmla="*/ 2147483647 w 4192"/>
              <a:gd name="T63" fmla="*/ 2147483647 h 3314"/>
              <a:gd name="T64" fmla="*/ 2147483647 w 4192"/>
              <a:gd name="T65" fmla="*/ 2147483647 h 3314"/>
              <a:gd name="T66" fmla="*/ 2147483647 w 4192"/>
              <a:gd name="T67" fmla="*/ 2147483647 h 3314"/>
              <a:gd name="T68" fmla="*/ 2147483647 w 4192"/>
              <a:gd name="T69" fmla="*/ 2147483647 h 3314"/>
              <a:gd name="T70" fmla="*/ 2147483647 w 4192"/>
              <a:gd name="T71" fmla="*/ 2147483647 h 331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192" h="3314">
                <a:moveTo>
                  <a:pt x="88" y="787"/>
                </a:moveTo>
                <a:cubicBezTo>
                  <a:pt x="104" y="755"/>
                  <a:pt x="184" y="651"/>
                  <a:pt x="184" y="595"/>
                </a:cubicBezTo>
                <a:lnTo>
                  <a:pt x="88" y="451"/>
                </a:lnTo>
                <a:cubicBezTo>
                  <a:pt x="64" y="395"/>
                  <a:pt x="0" y="315"/>
                  <a:pt x="40" y="259"/>
                </a:cubicBezTo>
                <a:cubicBezTo>
                  <a:pt x="80" y="203"/>
                  <a:pt x="184" y="91"/>
                  <a:pt x="328" y="115"/>
                </a:cubicBezTo>
                <a:cubicBezTo>
                  <a:pt x="520" y="211"/>
                  <a:pt x="707" y="318"/>
                  <a:pt x="904" y="403"/>
                </a:cubicBezTo>
                <a:cubicBezTo>
                  <a:pt x="916" y="408"/>
                  <a:pt x="910" y="377"/>
                  <a:pt x="918" y="368"/>
                </a:cubicBezTo>
                <a:cubicBezTo>
                  <a:pt x="939" y="344"/>
                  <a:pt x="971" y="331"/>
                  <a:pt x="1000" y="318"/>
                </a:cubicBezTo>
                <a:cubicBezTo>
                  <a:pt x="1037" y="301"/>
                  <a:pt x="1035" y="327"/>
                  <a:pt x="1115" y="277"/>
                </a:cubicBezTo>
                <a:cubicBezTo>
                  <a:pt x="1195" y="227"/>
                  <a:pt x="1339" y="38"/>
                  <a:pt x="1480" y="19"/>
                </a:cubicBezTo>
                <a:cubicBezTo>
                  <a:pt x="1621" y="0"/>
                  <a:pt x="1760" y="155"/>
                  <a:pt x="1960" y="163"/>
                </a:cubicBezTo>
                <a:cubicBezTo>
                  <a:pt x="2160" y="171"/>
                  <a:pt x="2440" y="43"/>
                  <a:pt x="2680" y="67"/>
                </a:cubicBezTo>
                <a:cubicBezTo>
                  <a:pt x="2920" y="91"/>
                  <a:pt x="3200" y="179"/>
                  <a:pt x="3400" y="307"/>
                </a:cubicBezTo>
                <a:cubicBezTo>
                  <a:pt x="3600" y="435"/>
                  <a:pt x="3752" y="587"/>
                  <a:pt x="3880" y="835"/>
                </a:cubicBezTo>
                <a:cubicBezTo>
                  <a:pt x="4008" y="1083"/>
                  <a:pt x="4192" y="1539"/>
                  <a:pt x="4168" y="1795"/>
                </a:cubicBezTo>
                <a:cubicBezTo>
                  <a:pt x="4144" y="2051"/>
                  <a:pt x="3784" y="2171"/>
                  <a:pt x="3736" y="2371"/>
                </a:cubicBezTo>
                <a:cubicBezTo>
                  <a:pt x="3688" y="2571"/>
                  <a:pt x="4008" y="2843"/>
                  <a:pt x="3880" y="2995"/>
                </a:cubicBezTo>
                <a:cubicBezTo>
                  <a:pt x="3752" y="3147"/>
                  <a:pt x="3336" y="3314"/>
                  <a:pt x="2968" y="3283"/>
                </a:cubicBezTo>
                <a:cubicBezTo>
                  <a:pt x="2554" y="3105"/>
                  <a:pt x="2136" y="2837"/>
                  <a:pt x="1674" y="2809"/>
                </a:cubicBezTo>
                <a:cubicBezTo>
                  <a:pt x="1612" y="2795"/>
                  <a:pt x="1647" y="2800"/>
                  <a:pt x="1567" y="2800"/>
                </a:cubicBezTo>
                <a:cubicBezTo>
                  <a:pt x="1201" y="3072"/>
                  <a:pt x="1329" y="3053"/>
                  <a:pt x="976" y="3039"/>
                </a:cubicBezTo>
                <a:cubicBezTo>
                  <a:pt x="932" y="3031"/>
                  <a:pt x="888" y="3021"/>
                  <a:pt x="844" y="3014"/>
                </a:cubicBezTo>
                <a:cubicBezTo>
                  <a:pt x="784" y="3004"/>
                  <a:pt x="773" y="3064"/>
                  <a:pt x="663" y="2989"/>
                </a:cubicBezTo>
                <a:cubicBezTo>
                  <a:pt x="553" y="2914"/>
                  <a:pt x="264" y="2682"/>
                  <a:pt x="184" y="2563"/>
                </a:cubicBezTo>
                <a:lnTo>
                  <a:pt x="184" y="2275"/>
                </a:lnTo>
                <a:cubicBezTo>
                  <a:pt x="168" y="2179"/>
                  <a:pt x="94" y="2063"/>
                  <a:pt x="88" y="1987"/>
                </a:cubicBezTo>
                <a:cubicBezTo>
                  <a:pt x="82" y="1911"/>
                  <a:pt x="59" y="1859"/>
                  <a:pt x="145" y="1819"/>
                </a:cubicBezTo>
                <a:lnTo>
                  <a:pt x="604" y="1747"/>
                </a:lnTo>
                <a:lnTo>
                  <a:pt x="1612" y="1627"/>
                </a:lnTo>
                <a:cubicBezTo>
                  <a:pt x="1797" y="1586"/>
                  <a:pt x="1692" y="1554"/>
                  <a:pt x="1714" y="1501"/>
                </a:cubicBezTo>
                <a:cubicBezTo>
                  <a:pt x="1736" y="1448"/>
                  <a:pt x="1749" y="1372"/>
                  <a:pt x="1747" y="1309"/>
                </a:cubicBezTo>
                <a:cubicBezTo>
                  <a:pt x="1745" y="1246"/>
                  <a:pt x="1720" y="1188"/>
                  <a:pt x="1702" y="1120"/>
                </a:cubicBezTo>
                <a:cubicBezTo>
                  <a:pt x="1684" y="1052"/>
                  <a:pt x="1680" y="988"/>
                  <a:pt x="1594" y="979"/>
                </a:cubicBezTo>
                <a:cubicBezTo>
                  <a:pt x="1508" y="970"/>
                  <a:pt x="1402" y="955"/>
                  <a:pt x="1273" y="940"/>
                </a:cubicBezTo>
                <a:lnTo>
                  <a:pt x="820" y="886"/>
                </a:lnTo>
                <a:lnTo>
                  <a:pt x="100" y="787"/>
                </a:lnTo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FFFFCC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193675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smtClean="0"/>
              <a:t>Propagation assistée par l’hydrogène</a:t>
            </a:r>
          </a:p>
        </p:txBody>
      </p:sp>
      <p:sp>
        <p:nvSpPr>
          <p:cNvPr id="32772" name="Freeform 4"/>
          <p:cNvSpPr>
            <a:spLocks/>
          </p:cNvSpPr>
          <p:nvPr/>
        </p:nvSpPr>
        <p:spPr bwMode="auto">
          <a:xfrm>
            <a:off x="1898650" y="2316163"/>
            <a:ext cx="2635250" cy="1643062"/>
          </a:xfrm>
          <a:custGeom>
            <a:avLst/>
            <a:gdLst>
              <a:gd name="T0" fmla="*/ 0 w 1660"/>
              <a:gd name="T1" fmla="*/ 0 h 1035"/>
              <a:gd name="T2" fmla="*/ 2147483647 w 1660"/>
              <a:gd name="T3" fmla="*/ 2147483647 h 1035"/>
              <a:gd name="T4" fmla="*/ 2147483647 w 1660"/>
              <a:gd name="T5" fmla="*/ 2147483647 h 1035"/>
              <a:gd name="T6" fmla="*/ 2147483647 w 1660"/>
              <a:gd name="T7" fmla="*/ 2147483647 h 1035"/>
              <a:gd name="T8" fmla="*/ 2147483647 w 1660"/>
              <a:gd name="T9" fmla="*/ 2147483647 h 1035"/>
              <a:gd name="T10" fmla="*/ 2147483647 w 1660"/>
              <a:gd name="T11" fmla="*/ 2147483647 h 1035"/>
              <a:gd name="T12" fmla="*/ 2147483647 w 1660"/>
              <a:gd name="T13" fmla="*/ 2147483647 h 1035"/>
              <a:gd name="T14" fmla="*/ 2147483647 w 1660"/>
              <a:gd name="T15" fmla="*/ 2147483647 h 10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60" h="1035">
                <a:moveTo>
                  <a:pt x="0" y="0"/>
                </a:moveTo>
                <a:cubicBezTo>
                  <a:pt x="0" y="0"/>
                  <a:pt x="1200" y="133"/>
                  <a:pt x="1372" y="177"/>
                </a:cubicBezTo>
                <a:cubicBezTo>
                  <a:pt x="1544" y="221"/>
                  <a:pt x="1600" y="249"/>
                  <a:pt x="1616" y="301"/>
                </a:cubicBezTo>
                <a:cubicBezTo>
                  <a:pt x="1632" y="353"/>
                  <a:pt x="1656" y="452"/>
                  <a:pt x="1660" y="518"/>
                </a:cubicBezTo>
                <a:lnTo>
                  <a:pt x="1627" y="715"/>
                </a:lnTo>
                <a:lnTo>
                  <a:pt x="1512" y="846"/>
                </a:lnTo>
                <a:lnTo>
                  <a:pt x="912" y="912"/>
                </a:lnTo>
                <a:lnTo>
                  <a:pt x="33" y="1035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13669" name="Group 5"/>
          <p:cNvGrpSpPr>
            <a:grpSpLocks/>
          </p:cNvGrpSpPr>
          <p:nvPr/>
        </p:nvGrpSpPr>
        <p:grpSpPr bwMode="auto">
          <a:xfrm>
            <a:off x="1752600" y="2995613"/>
            <a:ext cx="381000" cy="304800"/>
            <a:chOff x="816" y="2976"/>
            <a:chExt cx="240" cy="192"/>
          </a:xfrm>
        </p:grpSpPr>
        <p:sp>
          <p:nvSpPr>
            <p:cNvPr id="32810" name="Oval 6"/>
            <p:cNvSpPr>
              <a:spLocks noChangeArrowheads="1"/>
            </p:cNvSpPr>
            <p:nvPr/>
          </p:nvSpPr>
          <p:spPr bwMode="auto">
            <a:xfrm>
              <a:off x="864" y="2976"/>
              <a:ext cx="144" cy="1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99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11" name="Oval 7"/>
            <p:cNvSpPr>
              <a:spLocks noChangeArrowheads="1"/>
            </p:cNvSpPr>
            <p:nvPr/>
          </p:nvSpPr>
          <p:spPr bwMode="auto">
            <a:xfrm>
              <a:off x="960" y="3072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12" name="Oval 8"/>
            <p:cNvSpPr>
              <a:spLocks noChangeArrowheads="1"/>
            </p:cNvSpPr>
            <p:nvPr/>
          </p:nvSpPr>
          <p:spPr bwMode="auto">
            <a:xfrm>
              <a:off x="816" y="3072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32774" name="Freeform 9"/>
          <p:cNvSpPr>
            <a:spLocks/>
          </p:cNvSpPr>
          <p:nvPr/>
        </p:nvSpPr>
        <p:spPr bwMode="auto">
          <a:xfrm>
            <a:off x="4918075" y="2022475"/>
            <a:ext cx="2244725" cy="3848100"/>
          </a:xfrm>
          <a:custGeom>
            <a:avLst/>
            <a:gdLst>
              <a:gd name="T0" fmla="*/ 2147483647 w 1414"/>
              <a:gd name="T1" fmla="*/ 2147483647 h 2424"/>
              <a:gd name="T2" fmla="*/ 2147483647 w 1414"/>
              <a:gd name="T3" fmla="*/ 2147483647 h 2424"/>
              <a:gd name="T4" fmla="*/ 2147483647 w 1414"/>
              <a:gd name="T5" fmla="*/ 2147483647 h 2424"/>
              <a:gd name="T6" fmla="*/ 2147483647 w 1414"/>
              <a:gd name="T7" fmla="*/ 2147483647 h 2424"/>
              <a:gd name="T8" fmla="*/ 2147483647 w 1414"/>
              <a:gd name="T9" fmla="*/ 2147483647 h 2424"/>
              <a:gd name="T10" fmla="*/ 2147483647 w 1414"/>
              <a:gd name="T11" fmla="*/ 2147483647 h 2424"/>
              <a:gd name="T12" fmla="*/ 2147483647 w 1414"/>
              <a:gd name="T13" fmla="*/ 2147483647 h 2424"/>
              <a:gd name="T14" fmla="*/ 2147483647 w 1414"/>
              <a:gd name="T15" fmla="*/ 2147483647 h 2424"/>
              <a:gd name="T16" fmla="*/ 2147483647 w 1414"/>
              <a:gd name="T17" fmla="*/ 2147483647 h 2424"/>
              <a:gd name="T18" fmla="*/ 2147483647 w 1414"/>
              <a:gd name="T19" fmla="*/ 2147483647 h 2424"/>
              <a:gd name="T20" fmla="*/ 2147483647 w 1414"/>
              <a:gd name="T21" fmla="*/ 2147483647 h 2424"/>
              <a:gd name="T22" fmla="*/ 2147483647 w 1414"/>
              <a:gd name="T23" fmla="*/ 2147483647 h 2424"/>
              <a:gd name="T24" fmla="*/ 2147483647 w 1414"/>
              <a:gd name="T25" fmla="*/ 2147483647 h 2424"/>
              <a:gd name="T26" fmla="*/ 2147483647 w 1414"/>
              <a:gd name="T27" fmla="*/ 2147483647 h 2424"/>
              <a:gd name="T28" fmla="*/ 2147483647 w 1414"/>
              <a:gd name="T29" fmla="*/ 2147483647 h 2424"/>
              <a:gd name="T30" fmla="*/ 2147483647 w 1414"/>
              <a:gd name="T31" fmla="*/ 2147483647 h 2424"/>
              <a:gd name="T32" fmla="*/ 2147483647 w 1414"/>
              <a:gd name="T33" fmla="*/ 2147483647 h 2424"/>
              <a:gd name="T34" fmla="*/ 2147483647 w 1414"/>
              <a:gd name="T35" fmla="*/ 2147483647 h 2424"/>
              <a:gd name="T36" fmla="*/ 2147483647 w 1414"/>
              <a:gd name="T37" fmla="*/ 2147483647 h 2424"/>
              <a:gd name="T38" fmla="*/ 0 w 1414"/>
              <a:gd name="T39" fmla="*/ 2147483647 h 2424"/>
              <a:gd name="T40" fmla="*/ 2147483647 w 1414"/>
              <a:gd name="T41" fmla="*/ 2147483647 h 2424"/>
              <a:gd name="T42" fmla="*/ 2147483647 w 1414"/>
              <a:gd name="T43" fmla="*/ 2147483647 h 2424"/>
              <a:gd name="T44" fmla="*/ 2147483647 w 1414"/>
              <a:gd name="T45" fmla="*/ 2147483647 h 2424"/>
              <a:gd name="T46" fmla="*/ 2147483647 w 1414"/>
              <a:gd name="T47" fmla="*/ 2147483647 h 2424"/>
              <a:gd name="T48" fmla="*/ 2147483647 w 1414"/>
              <a:gd name="T49" fmla="*/ 2147483647 h 2424"/>
              <a:gd name="T50" fmla="*/ 2147483647 w 1414"/>
              <a:gd name="T51" fmla="*/ 2147483647 h 2424"/>
              <a:gd name="T52" fmla="*/ 2147483647 w 1414"/>
              <a:gd name="T53" fmla="*/ 2147483647 h 2424"/>
              <a:gd name="T54" fmla="*/ 2147483647 w 1414"/>
              <a:gd name="T55" fmla="*/ 2147483647 h 2424"/>
              <a:gd name="T56" fmla="*/ 2147483647 w 1414"/>
              <a:gd name="T57" fmla="*/ 2147483647 h 2424"/>
              <a:gd name="T58" fmla="*/ 2147483647 w 1414"/>
              <a:gd name="T59" fmla="*/ 2147483647 h 2424"/>
              <a:gd name="T60" fmla="*/ 2147483647 w 1414"/>
              <a:gd name="T61" fmla="*/ 2147483647 h 2424"/>
              <a:gd name="T62" fmla="*/ 2147483647 w 1414"/>
              <a:gd name="T63" fmla="*/ 2147483647 h 2424"/>
              <a:gd name="T64" fmla="*/ 2147483647 w 1414"/>
              <a:gd name="T65" fmla="*/ 2147483647 h 2424"/>
              <a:gd name="T66" fmla="*/ 2147483647 w 1414"/>
              <a:gd name="T67" fmla="*/ 2147483647 h 2424"/>
              <a:gd name="T68" fmla="*/ 2147483647 w 1414"/>
              <a:gd name="T69" fmla="*/ 2147483647 h 2424"/>
              <a:gd name="T70" fmla="*/ 2147483647 w 1414"/>
              <a:gd name="T71" fmla="*/ 2147483647 h 2424"/>
              <a:gd name="T72" fmla="*/ 2147483647 w 1414"/>
              <a:gd name="T73" fmla="*/ 2147483647 h 2424"/>
              <a:gd name="T74" fmla="*/ 2147483647 w 1414"/>
              <a:gd name="T75" fmla="*/ 2147483647 h 2424"/>
              <a:gd name="T76" fmla="*/ 2147483647 w 1414"/>
              <a:gd name="T77" fmla="*/ 2147483647 h 2424"/>
              <a:gd name="T78" fmla="*/ 2147483647 w 1414"/>
              <a:gd name="T79" fmla="*/ 2147483647 h 2424"/>
              <a:gd name="T80" fmla="*/ 2147483647 w 1414"/>
              <a:gd name="T81" fmla="*/ 2147483647 h 2424"/>
              <a:gd name="T82" fmla="*/ 2147483647 w 1414"/>
              <a:gd name="T83" fmla="*/ 0 h 2424"/>
              <a:gd name="T84" fmla="*/ 2147483647 w 1414"/>
              <a:gd name="T85" fmla="*/ 2147483647 h 2424"/>
              <a:gd name="T86" fmla="*/ 2147483647 w 1414"/>
              <a:gd name="T87" fmla="*/ 2147483647 h 2424"/>
              <a:gd name="T88" fmla="*/ 2147483647 w 1414"/>
              <a:gd name="T89" fmla="*/ 2147483647 h 24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14" h="2424">
                <a:moveTo>
                  <a:pt x="436" y="66"/>
                </a:moveTo>
                <a:cubicBezTo>
                  <a:pt x="403" y="69"/>
                  <a:pt x="370" y="69"/>
                  <a:pt x="337" y="74"/>
                </a:cubicBezTo>
                <a:cubicBezTo>
                  <a:pt x="320" y="77"/>
                  <a:pt x="288" y="90"/>
                  <a:pt x="288" y="90"/>
                </a:cubicBezTo>
                <a:cubicBezTo>
                  <a:pt x="272" y="101"/>
                  <a:pt x="253" y="109"/>
                  <a:pt x="239" y="123"/>
                </a:cubicBezTo>
                <a:cubicBezTo>
                  <a:pt x="231" y="131"/>
                  <a:pt x="223" y="141"/>
                  <a:pt x="214" y="148"/>
                </a:cubicBezTo>
                <a:cubicBezTo>
                  <a:pt x="197" y="161"/>
                  <a:pt x="164" y="177"/>
                  <a:pt x="148" y="197"/>
                </a:cubicBezTo>
                <a:cubicBezTo>
                  <a:pt x="128" y="222"/>
                  <a:pt x="118" y="253"/>
                  <a:pt x="99" y="279"/>
                </a:cubicBezTo>
                <a:cubicBezTo>
                  <a:pt x="88" y="315"/>
                  <a:pt x="75" y="350"/>
                  <a:pt x="66" y="386"/>
                </a:cubicBezTo>
                <a:cubicBezTo>
                  <a:pt x="71" y="512"/>
                  <a:pt x="68" y="640"/>
                  <a:pt x="124" y="756"/>
                </a:cubicBezTo>
                <a:cubicBezTo>
                  <a:pt x="147" y="803"/>
                  <a:pt x="171" y="851"/>
                  <a:pt x="198" y="896"/>
                </a:cubicBezTo>
                <a:cubicBezTo>
                  <a:pt x="208" y="913"/>
                  <a:pt x="231" y="945"/>
                  <a:pt x="231" y="945"/>
                </a:cubicBezTo>
                <a:cubicBezTo>
                  <a:pt x="241" y="975"/>
                  <a:pt x="245" y="1000"/>
                  <a:pt x="263" y="1027"/>
                </a:cubicBezTo>
                <a:cubicBezTo>
                  <a:pt x="277" y="1077"/>
                  <a:pt x="291" y="1125"/>
                  <a:pt x="305" y="1175"/>
                </a:cubicBezTo>
                <a:cubicBezTo>
                  <a:pt x="296" y="1310"/>
                  <a:pt x="293" y="1402"/>
                  <a:pt x="173" y="1479"/>
                </a:cubicBezTo>
                <a:cubicBezTo>
                  <a:pt x="152" y="1511"/>
                  <a:pt x="126" y="1543"/>
                  <a:pt x="99" y="1570"/>
                </a:cubicBezTo>
                <a:cubicBezTo>
                  <a:pt x="94" y="1581"/>
                  <a:pt x="90" y="1593"/>
                  <a:pt x="83" y="1603"/>
                </a:cubicBezTo>
                <a:cubicBezTo>
                  <a:pt x="79" y="1609"/>
                  <a:pt x="70" y="1612"/>
                  <a:pt x="66" y="1619"/>
                </a:cubicBezTo>
                <a:cubicBezTo>
                  <a:pt x="53" y="1640"/>
                  <a:pt x="33" y="1685"/>
                  <a:pt x="33" y="1685"/>
                </a:cubicBezTo>
                <a:cubicBezTo>
                  <a:pt x="31" y="1695"/>
                  <a:pt x="15" y="1762"/>
                  <a:pt x="9" y="1783"/>
                </a:cubicBezTo>
                <a:cubicBezTo>
                  <a:pt x="6" y="1794"/>
                  <a:pt x="0" y="1816"/>
                  <a:pt x="0" y="1816"/>
                </a:cubicBezTo>
                <a:cubicBezTo>
                  <a:pt x="7" y="1938"/>
                  <a:pt x="11" y="2162"/>
                  <a:pt x="132" y="2244"/>
                </a:cubicBezTo>
                <a:cubicBezTo>
                  <a:pt x="153" y="2275"/>
                  <a:pt x="178" y="2278"/>
                  <a:pt x="206" y="2301"/>
                </a:cubicBezTo>
                <a:cubicBezTo>
                  <a:pt x="226" y="2317"/>
                  <a:pt x="249" y="2338"/>
                  <a:pt x="272" y="2350"/>
                </a:cubicBezTo>
                <a:cubicBezTo>
                  <a:pt x="333" y="2381"/>
                  <a:pt x="410" y="2392"/>
                  <a:pt x="477" y="2408"/>
                </a:cubicBezTo>
                <a:cubicBezTo>
                  <a:pt x="711" y="2403"/>
                  <a:pt x="856" y="2424"/>
                  <a:pt x="1052" y="2350"/>
                </a:cubicBezTo>
                <a:cubicBezTo>
                  <a:pt x="1096" y="2309"/>
                  <a:pt x="1155" y="2284"/>
                  <a:pt x="1200" y="2244"/>
                </a:cubicBezTo>
                <a:cubicBezTo>
                  <a:pt x="1231" y="2217"/>
                  <a:pt x="1267" y="2179"/>
                  <a:pt x="1291" y="2145"/>
                </a:cubicBezTo>
                <a:cubicBezTo>
                  <a:pt x="1342" y="2074"/>
                  <a:pt x="1292" y="2127"/>
                  <a:pt x="1332" y="2087"/>
                </a:cubicBezTo>
                <a:cubicBezTo>
                  <a:pt x="1345" y="2048"/>
                  <a:pt x="1368" y="2008"/>
                  <a:pt x="1389" y="1972"/>
                </a:cubicBezTo>
                <a:cubicBezTo>
                  <a:pt x="1397" y="1919"/>
                  <a:pt x="1408" y="1869"/>
                  <a:pt x="1414" y="1816"/>
                </a:cubicBezTo>
                <a:cubicBezTo>
                  <a:pt x="1412" y="1777"/>
                  <a:pt x="1411" y="1623"/>
                  <a:pt x="1398" y="1553"/>
                </a:cubicBezTo>
                <a:cubicBezTo>
                  <a:pt x="1358" y="1343"/>
                  <a:pt x="1282" y="1142"/>
                  <a:pt x="1168" y="962"/>
                </a:cubicBezTo>
                <a:cubicBezTo>
                  <a:pt x="1108" y="866"/>
                  <a:pt x="1032" y="783"/>
                  <a:pt x="970" y="690"/>
                </a:cubicBezTo>
                <a:cubicBezTo>
                  <a:pt x="954" y="665"/>
                  <a:pt x="937" y="641"/>
                  <a:pt x="921" y="616"/>
                </a:cubicBezTo>
                <a:cubicBezTo>
                  <a:pt x="910" y="600"/>
                  <a:pt x="888" y="567"/>
                  <a:pt x="888" y="567"/>
                </a:cubicBezTo>
                <a:cubicBezTo>
                  <a:pt x="879" y="538"/>
                  <a:pt x="861" y="520"/>
                  <a:pt x="847" y="493"/>
                </a:cubicBezTo>
                <a:cubicBezTo>
                  <a:pt x="835" y="471"/>
                  <a:pt x="814" y="427"/>
                  <a:pt x="814" y="427"/>
                </a:cubicBezTo>
                <a:cubicBezTo>
                  <a:pt x="811" y="416"/>
                  <a:pt x="810" y="405"/>
                  <a:pt x="806" y="395"/>
                </a:cubicBezTo>
                <a:cubicBezTo>
                  <a:pt x="802" y="383"/>
                  <a:pt x="793" y="374"/>
                  <a:pt x="789" y="362"/>
                </a:cubicBezTo>
                <a:cubicBezTo>
                  <a:pt x="757" y="267"/>
                  <a:pt x="739" y="163"/>
                  <a:pt x="716" y="66"/>
                </a:cubicBezTo>
                <a:cubicBezTo>
                  <a:pt x="709" y="39"/>
                  <a:pt x="641" y="21"/>
                  <a:pt x="625" y="16"/>
                </a:cubicBezTo>
                <a:cubicBezTo>
                  <a:pt x="609" y="11"/>
                  <a:pt x="576" y="0"/>
                  <a:pt x="576" y="0"/>
                </a:cubicBezTo>
                <a:cubicBezTo>
                  <a:pt x="463" y="5"/>
                  <a:pt x="420" y="4"/>
                  <a:pt x="329" y="33"/>
                </a:cubicBezTo>
                <a:cubicBezTo>
                  <a:pt x="274" y="88"/>
                  <a:pt x="299" y="58"/>
                  <a:pt x="255" y="123"/>
                </a:cubicBezTo>
                <a:cubicBezTo>
                  <a:pt x="254" y="125"/>
                  <a:pt x="250" y="123"/>
                  <a:pt x="247" y="123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13683" name="Text Box 19"/>
          <p:cNvSpPr txBox="1">
            <a:spLocks noChangeArrowheads="1"/>
          </p:cNvSpPr>
          <p:nvPr/>
        </p:nvSpPr>
        <p:spPr bwMode="auto">
          <a:xfrm>
            <a:off x="1023938" y="4106863"/>
            <a:ext cx="1522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u="sng">
                <a:solidFill>
                  <a:srgbClr val="336600"/>
                </a:solidFill>
                <a:latin typeface="Times New Roman" pitchFamily="18" charset="0"/>
              </a:rPr>
              <a:t>Transport</a:t>
            </a:r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113684" name="Group 20"/>
          <p:cNvGrpSpPr>
            <a:grpSpLocks/>
          </p:cNvGrpSpPr>
          <p:nvPr/>
        </p:nvGrpSpPr>
        <p:grpSpPr bwMode="auto">
          <a:xfrm>
            <a:off x="2286000" y="2995613"/>
            <a:ext cx="1828800" cy="304800"/>
            <a:chOff x="1440" y="1632"/>
            <a:chExt cx="1152" cy="192"/>
          </a:xfrm>
        </p:grpSpPr>
        <p:grpSp>
          <p:nvGrpSpPr>
            <p:cNvPr id="32805" name="Group 21"/>
            <p:cNvGrpSpPr>
              <a:grpSpLocks/>
            </p:cNvGrpSpPr>
            <p:nvPr/>
          </p:nvGrpSpPr>
          <p:grpSpPr bwMode="auto">
            <a:xfrm>
              <a:off x="2352" y="1632"/>
              <a:ext cx="240" cy="192"/>
              <a:chOff x="816" y="2976"/>
              <a:chExt cx="240" cy="192"/>
            </a:xfrm>
          </p:grpSpPr>
          <p:sp>
            <p:nvSpPr>
              <p:cNvPr id="32807" name="Oval 22"/>
              <p:cNvSpPr>
                <a:spLocks noChangeArrowheads="1"/>
              </p:cNvSpPr>
              <p:nvPr/>
            </p:nvSpPr>
            <p:spPr bwMode="auto">
              <a:xfrm>
                <a:off x="864" y="2976"/>
                <a:ext cx="144" cy="144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99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2808" name="Oval 23"/>
              <p:cNvSpPr>
                <a:spLocks noChangeArrowheads="1"/>
              </p:cNvSpPr>
              <p:nvPr/>
            </p:nvSpPr>
            <p:spPr bwMode="auto">
              <a:xfrm>
                <a:off x="960" y="3072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2809" name="Oval 24"/>
              <p:cNvSpPr>
                <a:spLocks noChangeArrowheads="1"/>
              </p:cNvSpPr>
              <p:nvPr/>
            </p:nvSpPr>
            <p:spPr bwMode="auto">
              <a:xfrm>
                <a:off x="816" y="3072"/>
                <a:ext cx="96" cy="96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rgbClr val="0000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32806" name="Line 25"/>
            <p:cNvSpPr>
              <a:spLocks noChangeShapeType="1"/>
            </p:cNvSpPr>
            <p:nvPr/>
          </p:nvSpPr>
          <p:spPr bwMode="auto">
            <a:xfrm>
              <a:off x="1440" y="1728"/>
              <a:ext cx="816" cy="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13690" name="Text Box 26"/>
          <p:cNvSpPr txBox="1">
            <a:spLocks noChangeArrowheads="1"/>
          </p:cNvSpPr>
          <p:nvPr/>
        </p:nvSpPr>
        <p:spPr bwMode="auto">
          <a:xfrm>
            <a:off x="517525" y="4594225"/>
            <a:ext cx="35496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522F9"/>
                </a:solidFill>
                <a:latin typeface="Times New Roman" pitchFamily="18" charset="0"/>
                <a:sym typeface="Monotype Sorts" pitchFamily="2" charset="2"/>
              </a:rPr>
              <a:t> accès des espèces actives en pointe de fissure</a:t>
            </a:r>
            <a:endParaRPr lang="fr-FR" sz="1400">
              <a:solidFill>
                <a:srgbClr val="0522F9"/>
              </a:solidFill>
              <a:latin typeface="Times New Roman" pitchFamily="18" charset="0"/>
            </a:endParaRPr>
          </a:p>
        </p:txBody>
      </p:sp>
      <p:grpSp>
        <p:nvGrpSpPr>
          <p:cNvPr id="113691" name="Group 27"/>
          <p:cNvGrpSpPr>
            <a:grpSpLocks/>
          </p:cNvGrpSpPr>
          <p:nvPr/>
        </p:nvGrpSpPr>
        <p:grpSpPr bwMode="auto">
          <a:xfrm rot="-6822686">
            <a:off x="4152900" y="2843213"/>
            <a:ext cx="381000" cy="304800"/>
            <a:chOff x="816" y="2976"/>
            <a:chExt cx="240" cy="192"/>
          </a:xfrm>
        </p:grpSpPr>
        <p:sp>
          <p:nvSpPr>
            <p:cNvPr id="32802" name="Oval 28"/>
            <p:cNvSpPr>
              <a:spLocks noChangeArrowheads="1"/>
            </p:cNvSpPr>
            <p:nvPr/>
          </p:nvSpPr>
          <p:spPr bwMode="auto">
            <a:xfrm>
              <a:off x="864" y="2976"/>
              <a:ext cx="144" cy="1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99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03" name="Oval 29"/>
            <p:cNvSpPr>
              <a:spLocks noChangeArrowheads="1"/>
            </p:cNvSpPr>
            <p:nvPr/>
          </p:nvSpPr>
          <p:spPr bwMode="auto">
            <a:xfrm>
              <a:off x="960" y="3072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04" name="Oval 30"/>
            <p:cNvSpPr>
              <a:spLocks noChangeArrowheads="1"/>
            </p:cNvSpPr>
            <p:nvPr/>
          </p:nvSpPr>
          <p:spPr bwMode="auto">
            <a:xfrm>
              <a:off x="816" y="3072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13695" name="Text Box 31"/>
          <p:cNvSpPr txBox="1">
            <a:spLocks noChangeArrowheads="1"/>
          </p:cNvSpPr>
          <p:nvPr/>
        </p:nvSpPr>
        <p:spPr bwMode="auto">
          <a:xfrm>
            <a:off x="517525" y="5081588"/>
            <a:ext cx="3549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522F9"/>
                </a:solidFill>
                <a:latin typeface="Times New Roman" pitchFamily="18" charset="0"/>
                <a:sym typeface="Monotype Sorts" pitchFamily="2" charset="2"/>
              </a:rPr>
              <a:t> adsorption physique</a:t>
            </a:r>
            <a:endParaRPr lang="fr-FR" sz="1400">
              <a:solidFill>
                <a:srgbClr val="0522F9"/>
              </a:solidFill>
              <a:latin typeface="Times New Roman" pitchFamily="18" charset="0"/>
            </a:endParaRPr>
          </a:p>
        </p:txBody>
      </p:sp>
      <p:sp>
        <p:nvSpPr>
          <p:cNvPr id="113696" name="Text Box 32"/>
          <p:cNvSpPr txBox="1">
            <a:spLocks noChangeArrowheads="1"/>
          </p:cNvSpPr>
          <p:nvPr/>
        </p:nvSpPr>
        <p:spPr bwMode="auto">
          <a:xfrm>
            <a:off x="517525" y="5356225"/>
            <a:ext cx="3549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522F9"/>
                </a:solidFill>
                <a:latin typeface="Times New Roman" pitchFamily="18" charset="0"/>
                <a:sym typeface="Monotype Sorts" pitchFamily="2" charset="2"/>
              </a:rPr>
              <a:t> adsorption chimique et dissociation</a:t>
            </a:r>
            <a:endParaRPr lang="fr-FR" sz="1400">
              <a:solidFill>
                <a:srgbClr val="0522F9"/>
              </a:solidFill>
              <a:latin typeface="Times New Roman" pitchFamily="18" charset="0"/>
            </a:endParaRPr>
          </a:p>
        </p:txBody>
      </p:sp>
      <p:sp>
        <p:nvSpPr>
          <p:cNvPr id="113700" name="Text Box 36"/>
          <p:cNvSpPr txBox="1">
            <a:spLocks noChangeArrowheads="1"/>
          </p:cNvSpPr>
          <p:nvPr/>
        </p:nvSpPr>
        <p:spPr bwMode="auto">
          <a:xfrm>
            <a:off x="517525" y="5630863"/>
            <a:ext cx="35496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522F9"/>
                </a:solidFill>
                <a:latin typeface="Times New Roman" pitchFamily="18" charset="0"/>
                <a:sym typeface="Monotype Sorts" pitchFamily="2" charset="2"/>
              </a:rPr>
              <a:t> pénétration et diffusion de l’hydrogène en pointe de fissure</a:t>
            </a:r>
            <a:endParaRPr lang="fr-FR" sz="1400">
              <a:solidFill>
                <a:srgbClr val="0522F9"/>
              </a:solidFill>
              <a:latin typeface="Times New Roman" pitchFamily="18" charset="0"/>
            </a:endParaRPr>
          </a:p>
        </p:txBody>
      </p:sp>
      <p:sp>
        <p:nvSpPr>
          <p:cNvPr id="113701" name="Text Box 37"/>
          <p:cNvSpPr txBox="1">
            <a:spLocks noChangeArrowheads="1"/>
          </p:cNvSpPr>
          <p:nvPr/>
        </p:nvSpPr>
        <p:spPr bwMode="auto">
          <a:xfrm>
            <a:off x="4479925" y="5159375"/>
            <a:ext cx="336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400" u="sng">
                <a:solidFill>
                  <a:srgbClr val="990000"/>
                </a:solidFill>
                <a:latin typeface="Times New Roman" pitchFamily="18" charset="0"/>
              </a:rPr>
              <a:t>Réaction de fragilisation</a:t>
            </a:r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113702" name="Group 38"/>
          <p:cNvGrpSpPr>
            <a:grpSpLocks/>
          </p:cNvGrpSpPr>
          <p:nvPr/>
        </p:nvGrpSpPr>
        <p:grpSpPr bwMode="auto">
          <a:xfrm>
            <a:off x="3962400" y="3278188"/>
            <a:ext cx="631825" cy="500062"/>
            <a:chOff x="2496" y="1776"/>
            <a:chExt cx="398" cy="315"/>
          </a:xfrm>
        </p:grpSpPr>
        <p:sp>
          <p:nvSpPr>
            <p:cNvPr id="32799" name="Oval 39"/>
            <p:cNvSpPr>
              <a:spLocks noChangeArrowheads="1"/>
            </p:cNvSpPr>
            <p:nvPr/>
          </p:nvSpPr>
          <p:spPr bwMode="auto">
            <a:xfrm rot="-5225645">
              <a:off x="2654" y="1896"/>
              <a:ext cx="144" cy="1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99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00" name="Oval 40"/>
            <p:cNvSpPr>
              <a:spLocks noChangeArrowheads="1"/>
            </p:cNvSpPr>
            <p:nvPr/>
          </p:nvSpPr>
          <p:spPr bwMode="auto">
            <a:xfrm rot="-5225645">
              <a:off x="2496" y="1995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801" name="Oval 41"/>
            <p:cNvSpPr>
              <a:spLocks noChangeArrowheads="1"/>
            </p:cNvSpPr>
            <p:nvPr/>
          </p:nvSpPr>
          <p:spPr bwMode="auto">
            <a:xfrm rot="-5225645">
              <a:off x="2798" y="1776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13708" name="Group 44"/>
          <p:cNvGrpSpPr>
            <a:grpSpLocks/>
          </p:cNvGrpSpPr>
          <p:nvPr/>
        </p:nvGrpSpPr>
        <p:grpSpPr bwMode="auto">
          <a:xfrm>
            <a:off x="5334000" y="1776413"/>
            <a:ext cx="1533525" cy="3192462"/>
            <a:chOff x="3360" y="1119"/>
            <a:chExt cx="966" cy="2011"/>
          </a:xfrm>
        </p:grpSpPr>
        <p:grpSp>
          <p:nvGrpSpPr>
            <p:cNvPr id="32788" name="Group 10"/>
            <p:cNvGrpSpPr>
              <a:grpSpLocks/>
            </p:cNvGrpSpPr>
            <p:nvPr/>
          </p:nvGrpSpPr>
          <p:grpSpPr bwMode="auto">
            <a:xfrm>
              <a:off x="3360" y="1119"/>
              <a:ext cx="966" cy="2011"/>
              <a:chOff x="3360" y="864"/>
              <a:chExt cx="966" cy="2011"/>
            </a:xfrm>
          </p:grpSpPr>
          <p:sp>
            <p:nvSpPr>
              <p:cNvPr id="32791" name="Freeform 11"/>
              <p:cNvSpPr>
                <a:spLocks/>
              </p:cNvSpPr>
              <p:nvPr/>
            </p:nvSpPr>
            <p:spPr bwMode="auto">
              <a:xfrm>
                <a:off x="3360" y="864"/>
                <a:ext cx="966" cy="2011"/>
              </a:xfrm>
              <a:custGeom>
                <a:avLst/>
                <a:gdLst>
                  <a:gd name="T0" fmla="*/ 730 w 966"/>
                  <a:gd name="T1" fmla="*/ 1944 h 2011"/>
                  <a:gd name="T2" fmla="*/ 565 w 966"/>
                  <a:gd name="T3" fmla="*/ 2010 h 2011"/>
                  <a:gd name="T4" fmla="*/ 344 w 966"/>
                  <a:gd name="T5" fmla="*/ 1944 h 2011"/>
                  <a:gd name="T6" fmla="*/ 204 w 966"/>
                  <a:gd name="T7" fmla="*/ 1862 h 2011"/>
                  <a:gd name="T8" fmla="*/ 130 w 966"/>
                  <a:gd name="T9" fmla="*/ 1739 h 2011"/>
                  <a:gd name="T10" fmla="*/ 97 w 966"/>
                  <a:gd name="T11" fmla="*/ 1533 h 2011"/>
                  <a:gd name="T12" fmla="*/ 166 w 966"/>
                  <a:gd name="T13" fmla="*/ 1232 h 2011"/>
                  <a:gd name="T14" fmla="*/ 183 w 966"/>
                  <a:gd name="T15" fmla="*/ 1083 h 2011"/>
                  <a:gd name="T16" fmla="*/ 180 w 966"/>
                  <a:gd name="T17" fmla="*/ 1015 h 2011"/>
                  <a:gd name="T18" fmla="*/ 90 w 966"/>
                  <a:gd name="T19" fmla="*/ 759 h 2011"/>
                  <a:gd name="T20" fmla="*/ 31 w 966"/>
                  <a:gd name="T21" fmla="*/ 531 h 2011"/>
                  <a:gd name="T22" fmla="*/ 39 w 966"/>
                  <a:gd name="T23" fmla="*/ 284 h 2011"/>
                  <a:gd name="T24" fmla="*/ 154 w 966"/>
                  <a:gd name="T25" fmla="*/ 120 h 2011"/>
                  <a:gd name="T26" fmla="*/ 287 w 966"/>
                  <a:gd name="T27" fmla="*/ 44 h 2011"/>
                  <a:gd name="T28" fmla="*/ 553 w 966"/>
                  <a:gd name="T29" fmla="*/ 19 h 2011"/>
                  <a:gd name="T30" fmla="*/ 574 w 966"/>
                  <a:gd name="T31" fmla="*/ 30 h 2011"/>
                  <a:gd name="T32" fmla="*/ 599 w 966"/>
                  <a:gd name="T33" fmla="*/ 31 h 2011"/>
                  <a:gd name="T34" fmla="*/ 748 w 966"/>
                  <a:gd name="T35" fmla="*/ 100 h 2011"/>
                  <a:gd name="T36" fmla="*/ 842 w 966"/>
                  <a:gd name="T37" fmla="*/ 158 h 2011"/>
                  <a:gd name="T38" fmla="*/ 927 w 966"/>
                  <a:gd name="T39" fmla="*/ 325 h 2011"/>
                  <a:gd name="T40" fmla="*/ 960 w 966"/>
                  <a:gd name="T41" fmla="*/ 490 h 2011"/>
                  <a:gd name="T42" fmla="*/ 927 w 966"/>
                  <a:gd name="T43" fmla="*/ 786 h 2011"/>
                  <a:gd name="T44" fmla="*/ 870 w 966"/>
                  <a:gd name="T45" fmla="*/ 1125 h 2011"/>
                  <a:gd name="T46" fmla="*/ 839 w 966"/>
                  <a:gd name="T47" fmla="*/ 1254 h 2011"/>
                  <a:gd name="T48" fmla="*/ 826 w 966"/>
                  <a:gd name="T49" fmla="*/ 1360 h 2011"/>
                  <a:gd name="T50" fmla="*/ 869 w 966"/>
                  <a:gd name="T51" fmla="*/ 1525 h 2011"/>
                  <a:gd name="T52" fmla="*/ 894 w 966"/>
                  <a:gd name="T53" fmla="*/ 1731 h 2011"/>
                  <a:gd name="T54" fmla="*/ 853 w 966"/>
                  <a:gd name="T55" fmla="*/ 1854 h 2011"/>
                  <a:gd name="T56" fmla="*/ 738 w 966"/>
                  <a:gd name="T57" fmla="*/ 1953 h 20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66" h="2011">
                    <a:moveTo>
                      <a:pt x="730" y="1944"/>
                    </a:moveTo>
                    <a:cubicBezTo>
                      <a:pt x="739" y="1969"/>
                      <a:pt x="631" y="2009"/>
                      <a:pt x="565" y="2010"/>
                    </a:cubicBezTo>
                    <a:cubicBezTo>
                      <a:pt x="531" y="2011"/>
                      <a:pt x="378" y="1944"/>
                      <a:pt x="344" y="1944"/>
                    </a:cubicBezTo>
                    <a:cubicBezTo>
                      <a:pt x="297" y="1916"/>
                      <a:pt x="248" y="1897"/>
                      <a:pt x="204" y="1862"/>
                    </a:cubicBezTo>
                    <a:cubicBezTo>
                      <a:pt x="179" y="1824"/>
                      <a:pt x="149" y="1783"/>
                      <a:pt x="130" y="1739"/>
                    </a:cubicBezTo>
                    <a:cubicBezTo>
                      <a:pt x="117" y="1681"/>
                      <a:pt x="110" y="1592"/>
                      <a:pt x="97" y="1533"/>
                    </a:cubicBezTo>
                    <a:cubicBezTo>
                      <a:pt x="122" y="1451"/>
                      <a:pt x="149" y="1319"/>
                      <a:pt x="166" y="1232"/>
                    </a:cubicBezTo>
                    <a:cubicBezTo>
                      <a:pt x="176" y="1181"/>
                      <a:pt x="181" y="1136"/>
                      <a:pt x="183" y="1083"/>
                    </a:cubicBezTo>
                    <a:cubicBezTo>
                      <a:pt x="184" y="1061"/>
                      <a:pt x="180" y="1015"/>
                      <a:pt x="180" y="1015"/>
                    </a:cubicBezTo>
                    <a:cubicBezTo>
                      <a:pt x="147" y="913"/>
                      <a:pt x="132" y="844"/>
                      <a:pt x="90" y="759"/>
                    </a:cubicBezTo>
                    <a:cubicBezTo>
                      <a:pt x="53" y="683"/>
                      <a:pt x="64" y="609"/>
                      <a:pt x="31" y="531"/>
                    </a:cubicBezTo>
                    <a:cubicBezTo>
                      <a:pt x="20" y="480"/>
                      <a:pt x="0" y="349"/>
                      <a:pt x="39" y="284"/>
                    </a:cubicBezTo>
                    <a:cubicBezTo>
                      <a:pt x="40" y="239"/>
                      <a:pt x="125" y="150"/>
                      <a:pt x="154" y="120"/>
                    </a:cubicBezTo>
                    <a:cubicBezTo>
                      <a:pt x="228" y="47"/>
                      <a:pt x="192" y="82"/>
                      <a:pt x="287" y="44"/>
                    </a:cubicBezTo>
                    <a:cubicBezTo>
                      <a:pt x="403" y="17"/>
                      <a:pt x="450" y="0"/>
                      <a:pt x="553" y="19"/>
                    </a:cubicBezTo>
                    <a:cubicBezTo>
                      <a:pt x="561" y="23"/>
                      <a:pt x="566" y="28"/>
                      <a:pt x="574" y="30"/>
                    </a:cubicBezTo>
                    <a:cubicBezTo>
                      <a:pt x="582" y="32"/>
                      <a:pt x="591" y="28"/>
                      <a:pt x="599" y="31"/>
                    </a:cubicBezTo>
                    <a:cubicBezTo>
                      <a:pt x="651" y="52"/>
                      <a:pt x="695" y="83"/>
                      <a:pt x="748" y="100"/>
                    </a:cubicBezTo>
                    <a:cubicBezTo>
                      <a:pt x="778" y="124"/>
                      <a:pt x="808" y="141"/>
                      <a:pt x="842" y="158"/>
                    </a:cubicBezTo>
                    <a:cubicBezTo>
                      <a:pt x="885" y="215"/>
                      <a:pt x="896" y="260"/>
                      <a:pt x="927" y="325"/>
                    </a:cubicBezTo>
                    <a:cubicBezTo>
                      <a:pt x="932" y="346"/>
                      <a:pt x="960" y="408"/>
                      <a:pt x="960" y="490"/>
                    </a:cubicBezTo>
                    <a:cubicBezTo>
                      <a:pt x="962" y="614"/>
                      <a:pt x="966" y="671"/>
                      <a:pt x="927" y="786"/>
                    </a:cubicBezTo>
                    <a:cubicBezTo>
                      <a:pt x="908" y="844"/>
                      <a:pt x="901" y="1071"/>
                      <a:pt x="870" y="1125"/>
                    </a:cubicBezTo>
                    <a:cubicBezTo>
                      <a:pt x="862" y="1172"/>
                      <a:pt x="847" y="1204"/>
                      <a:pt x="839" y="1254"/>
                    </a:cubicBezTo>
                    <a:cubicBezTo>
                      <a:pt x="832" y="1290"/>
                      <a:pt x="834" y="1324"/>
                      <a:pt x="826" y="1360"/>
                    </a:cubicBezTo>
                    <a:cubicBezTo>
                      <a:pt x="831" y="1416"/>
                      <a:pt x="863" y="1469"/>
                      <a:pt x="869" y="1525"/>
                    </a:cubicBezTo>
                    <a:cubicBezTo>
                      <a:pt x="875" y="1586"/>
                      <a:pt x="907" y="1671"/>
                      <a:pt x="894" y="1731"/>
                    </a:cubicBezTo>
                    <a:cubicBezTo>
                      <a:pt x="897" y="1784"/>
                      <a:pt x="897" y="1823"/>
                      <a:pt x="853" y="1854"/>
                    </a:cubicBezTo>
                    <a:cubicBezTo>
                      <a:pt x="803" y="1865"/>
                      <a:pt x="762" y="1933"/>
                      <a:pt x="738" y="1953"/>
                    </a:cubicBezTo>
                  </a:path>
                </a:pathLst>
              </a:custGeom>
              <a:gradFill rotWithShape="0">
                <a:gsLst>
                  <a:gs pos="0">
                    <a:srgbClr val="FFFFCC"/>
                  </a:gs>
                  <a:gs pos="50000">
                    <a:srgbClr val="FF9933"/>
                  </a:gs>
                  <a:gs pos="100000">
                    <a:srgbClr val="FFFFCC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 cap="flat" cmpd="sng">
                    <a:solidFill>
                      <a:srgbClr val="99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32792" name="Group 12"/>
              <p:cNvGrpSpPr>
                <a:grpSpLocks/>
              </p:cNvGrpSpPr>
              <p:nvPr/>
            </p:nvGrpSpPr>
            <p:grpSpPr bwMode="auto">
              <a:xfrm>
                <a:off x="3744" y="1344"/>
                <a:ext cx="287" cy="1104"/>
                <a:chOff x="3744" y="1344"/>
                <a:chExt cx="287" cy="1104"/>
              </a:xfrm>
            </p:grpSpPr>
            <p:grpSp>
              <p:nvGrpSpPr>
                <p:cNvPr id="32793" name="Group 13"/>
                <p:cNvGrpSpPr>
                  <a:grpSpLocks/>
                </p:cNvGrpSpPr>
                <p:nvPr/>
              </p:nvGrpSpPr>
              <p:grpSpPr bwMode="auto">
                <a:xfrm>
                  <a:off x="3744" y="1344"/>
                  <a:ext cx="287" cy="1104"/>
                  <a:chOff x="3744" y="1344"/>
                  <a:chExt cx="287" cy="1104"/>
                </a:xfrm>
              </p:grpSpPr>
              <p:sp>
                <p:nvSpPr>
                  <p:cNvPr id="32796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1752"/>
                    <a:ext cx="28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1pPr>
                    <a:lvl2pPr marL="742950" indent="-28575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2pPr>
                    <a:lvl3pPr marL="11430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3pPr>
                    <a:lvl4pPr marL="16002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4pPr>
                    <a:lvl5pPr marL="20574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fr-FR" sz="2400" b="0">
                        <a:solidFill>
                          <a:schemeClr val="tx1"/>
                        </a:solidFill>
                        <a:latin typeface="Times New Roman" pitchFamily="18" charset="0"/>
                      </a:rPr>
                      <a:t>M</a:t>
                    </a:r>
                  </a:p>
                </p:txBody>
              </p:sp>
              <p:sp>
                <p:nvSpPr>
                  <p:cNvPr id="32797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9" y="2160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1pPr>
                    <a:lvl2pPr marL="742950" indent="-28575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2pPr>
                    <a:lvl3pPr marL="11430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3pPr>
                    <a:lvl4pPr marL="16002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4pPr>
                    <a:lvl5pPr marL="20574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fr-FR" sz="2400" b="0">
                        <a:latin typeface="Times New Roman" pitchFamily="18" charset="0"/>
                      </a:rPr>
                      <a:t>H</a:t>
                    </a:r>
                    <a:endParaRPr lang="fr-FR" sz="2400" b="0">
                      <a:solidFill>
                        <a:schemeClr val="tx1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2798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59" y="1344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CC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1pPr>
                    <a:lvl2pPr marL="742950" indent="-28575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2pPr>
                    <a:lvl3pPr marL="11430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3pPr>
                    <a:lvl4pPr marL="16002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4pPr>
                    <a:lvl5pPr marL="2057400" indent="-228600"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5pPr>
                    <a:lvl6pPr marL="25146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6pPr>
                    <a:lvl7pPr marL="29718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7pPr>
                    <a:lvl8pPr marL="34290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8pPr>
                    <a:lvl9pPr marL="3886200" indent="-228600" algn="ctr" eaLnBrk="0" fontAlgn="base" hangingPunct="0">
                      <a:spcBef>
                        <a:spcPts val="500"/>
                      </a:spcBef>
                      <a:spcAft>
                        <a:spcPts val="500"/>
                      </a:spcAft>
                      <a:defRPr sz="1200" b="1">
                        <a:solidFill>
                          <a:srgbClr val="000099"/>
                        </a:solidFill>
                        <a:latin typeface="Comic Sans MS" pitchFamily="66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fr-FR" sz="2400" b="0">
                        <a:latin typeface="Times New Roman" pitchFamily="18" charset="0"/>
                      </a:rPr>
                      <a:t>H</a:t>
                    </a:r>
                    <a:endParaRPr lang="fr-FR" sz="2400" b="0">
                      <a:solidFill>
                        <a:schemeClr val="tx1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2794" name="Line 17"/>
                <p:cNvSpPr>
                  <a:spLocks noChangeShapeType="1"/>
                </p:cNvSpPr>
                <p:nvPr/>
              </p:nvSpPr>
              <p:spPr bwMode="auto">
                <a:xfrm>
                  <a:off x="3887" y="1995"/>
                  <a:ext cx="0" cy="24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99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32795" name="Line 18"/>
                <p:cNvSpPr>
                  <a:spLocks noChangeShapeType="1"/>
                </p:cNvSpPr>
                <p:nvPr/>
              </p:nvSpPr>
              <p:spPr bwMode="auto">
                <a:xfrm>
                  <a:off x="3887" y="1570"/>
                  <a:ext cx="0" cy="24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99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32789" name="Line 42"/>
            <p:cNvSpPr>
              <a:spLocks noChangeShapeType="1"/>
            </p:cNvSpPr>
            <p:nvPr/>
          </p:nvSpPr>
          <p:spPr bwMode="auto">
            <a:xfrm>
              <a:off x="3886" y="1832"/>
              <a:ext cx="4" cy="215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790" name="Line 43"/>
            <p:cNvSpPr>
              <a:spLocks noChangeShapeType="1"/>
            </p:cNvSpPr>
            <p:nvPr/>
          </p:nvSpPr>
          <p:spPr bwMode="auto">
            <a:xfrm>
              <a:off x="3882" y="2260"/>
              <a:ext cx="4" cy="215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13697" name="Group 33"/>
          <p:cNvGrpSpPr>
            <a:grpSpLocks/>
          </p:cNvGrpSpPr>
          <p:nvPr/>
        </p:nvGrpSpPr>
        <p:grpSpPr bwMode="auto">
          <a:xfrm>
            <a:off x="4495800" y="3300413"/>
            <a:ext cx="1352550" cy="609600"/>
            <a:chOff x="2832" y="1824"/>
            <a:chExt cx="852" cy="384"/>
          </a:xfrm>
        </p:grpSpPr>
        <p:sp>
          <p:nvSpPr>
            <p:cNvPr id="32786" name="Freeform 34"/>
            <p:cNvSpPr>
              <a:spLocks/>
            </p:cNvSpPr>
            <p:nvPr/>
          </p:nvSpPr>
          <p:spPr bwMode="auto">
            <a:xfrm>
              <a:off x="2832" y="1824"/>
              <a:ext cx="756" cy="384"/>
            </a:xfrm>
            <a:custGeom>
              <a:avLst/>
              <a:gdLst>
                <a:gd name="T0" fmla="*/ 0 w 492"/>
                <a:gd name="T1" fmla="*/ 75 h 261"/>
                <a:gd name="T2" fmla="*/ 175 w 492"/>
                <a:gd name="T3" fmla="*/ 0 h 261"/>
                <a:gd name="T4" fmla="*/ 392 w 492"/>
                <a:gd name="T5" fmla="*/ 9 h 261"/>
                <a:gd name="T6" fmla="*/ 446 w 492"/>
                <a:gd name="T7" fmla="*/ 68 h 261"/>
                <a:gd name="T8" fmla="*/ 533 w 492"/>
                <a:gd name="T9" fmla="*/ 297 h 261"/>
                <a:gd name="T10" fmla="*/ 968 w 492"/>
                <a:gd name="T11" fmla="*/ 831 h 261"/>
                <a:gd name="T12" fmla="*/ 1297 w 492"/>
                <a:gd name="T13" fmla="*/ 755 h 261"/>
                <a:gd name="T14" fmla="*/ 1404 w 492"/>
                <a:gd name="T15" fmla="*/ 649 h 261"/>
                <a:gd name="T16" fmla="*/ 1786 w 492"/>
                <a:gd name="T17" fmla="*/ 459 h 2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92" h="261">
                  <a:moveTo>
                    <a:pt x="0" y="24"/>
                  </a:moveTo>
                  <a:cubicBezTo>
                    <a:pt x="15" y="13"/>
                    <a:pt x="30" y="5"/>
                    <a:pt x="48" y="0"/>
                  </a:cubicBezTo>
                  <a:cubicBezTo>
                    <a:pt x="68" y="1"/>
                    <a:pt x="88" y="0"/>
                    <a:pt x="108" y="3"/>
                  </a:cubicBezTo>
                  <a:cubicBezTo>
                    <a:pt x="117" y="4"/>
                    <a:pt x="119" y="15"/>
                    <a:pt x="123" y="21"/>
                  </a:cubicBezTo>
                  <a:cubicBezTo>
                    <a:pt x="136" y="43"/>
                    <a:pt x="142" y="68"/>
                    <a:pt x="147" y="93"/>
                  </a:cubicBezTo>
                  <a:cubicBezTo>
                    <a:pt x="155" y="180"/>
                    <a:pt x="172" y="242"/>
                    <a:pt x="267" y="261"/>
                  </a:cubicBezTo>
                  <a:cubicBezTo>
                    <a:pt x="319" y="258"/>
                    <a:pt x="320" y="261"/>
                    <a:pt x="357" y="237"/>
                  </a:cubicBezTo>
                  <a:cubicBezTo>
                    <a:pt x="367" y="230"/>
                    <a:pt x="378" y="213"/>
                    <a:pt x="387" y="204"/>
                  </a:cubicBezTo>
                  <a:cubicBezTo>
                    <a:pt x="418" y="170"/>
                    <a:pt x="444" y="144"/>
                    <a:pt x="492" y="144"/>
                  </a:cubicBezTo>
                </a:path>
              </a:pathLst>
            </a:custGeom>
            <a:noFill/>
            <a:ln w="28575" cap="flat" cmpd="sng">
              <a:solidFill>
                <a:srgbClr val="336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2787" name="Oval 35"/>
            <p:cNvSpPr>
              <a:spLocks noChangeArrowheads="1"/>
            </p:cNvSpPr>
            <p:nvPr/>
          </p:nvSpPr>
          <p:spPr bwMode="auto">
            <a:xfrm rot="-5225645">
              <a:off x="3588" y="1968"/>
              <a:ext cx="96" cy="96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0000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1271084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OU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OU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1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3" grpId="0" autoUpdateAnimBg="0"/>
      <p:bldP spid="113690" grpId="0" autoUpdateAnimBg="0"/>
      <p:bldP spid="113695" grpId="0" autoUpdateAnimBg="0"/>
      <p:bldP spid="113696" grpId="0" autoUpdateAnimBg="0"/>
      <p:bldP spid="113700" grpId="0" autoUpdateAnimBg="0"/>
      <p:bldP spid="113701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GB" dirty="0"/>
              <a:t>Fatigue Crack Propagation Laws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81216" y="1236665"/>
            <a:ext cx="1707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r>
              <a:rPr lang="en-GB" sz="1800" dirty="0" smtClean="0">
                <a:latin typeface="+mn-lt"/>
                <a:sym typeface="Monotype Sorts" pitchFamily="2" charset="2"/>
              </a:rPr>
              <a:t>Empirical </a:t>
            </a:r>
            <a:r>
              <a:rPr lang="en-GB" sz="1800" dirty="0" smtClean="0">
                <a:latin typeface="+mn-lt"/>
              </a:rPr>
              <a:t>Laws: </a:t>
            </a:r>
            <a:endParaRPr lang="en-GB" sz="1800" dirty="0">
              <a:latin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46022" y="2470606"/>
            <a:ext cx="25130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1800" dirty="0" smtClean="0">
                <a:latin typeface="+mn-lt"/>
              </a:rPr>
              <a:t>Theoretical approaches: 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3070226" y="1060175"/>
            <a:ext cx="1866900" cy="1477963"/>
            <a:chOff x="1983" y="959"/>
            <a:chExt cx="1176" cy="931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2744838"/>
                </p:ext>
              </p:extLst>
            </p:nvPr>
          </p:nvGraphicFramePr>
          <p:xfrm>
            <a:off x="1983" y="959"/>
            <a:ext cx="1176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60" name="Équation" r:id="rId3" imgW="1866090" imgH="723586" progId="Equation.3">
                    <p:embed/>
                  </p:oleObj>
                </mc:Choice>
                <mc:Fallback>
                  <p:oleObj name="Équation" r:id="rId3" imgW="1866090" imgH="72358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3" y="959"/>
                          <a:ext cx="1176" cy="455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>
                          <a:outerShdw dist="117088" dir="2436078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344" y="1657"/>
              <a:ext cx="4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1800" dirty="0">
                  <a:latin typeface="+mn-lt"/>
                </a:rPr>
                <a:t>Paris</a:t>
              </a: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5494338" y="982059"/>
            <a:ext cx="2921000" cy="1411288"/>
            <a:chOff x="3492" y="1082"/>
            <a:chExt cx="1840" cy="889"/>
          </a:xfrm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3492" y="1082"/>
            <a:ext cx="184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61" name="Équation" r:id="rId5" imgW="2921000" imgH="876300" progId="Equation.3">
                    <p:embed/>
                  </p:oleObj>
                </mc:Choice>
                <mc:Fallback>
                  <p:oleObj name="Équation" r:id="rId5" imgW="2921000" imgH="876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" y="1082"/>
                          <a:ext cx="1840" cy="552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>
                          <a:outerShdw dist="117088" dir="2436078" algn="ctr" rotWithShape="0">
                            <a:schemeClr val="bg2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4088" y="1738"/>
              <a:ext cx="5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sz="1800">
                  <a:latin typeface="+mn-lt"/>
                </a:rPr>
                <a:t>Forman</a:t>
              </a:r>
            </a:p>
          </p:txBody>
        </p:sp>
      </p:grp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5445447"/>
              </p:ext>
            </p:extLst>
          </p:nvPr>
        </p:nvGraphicFramePr>
        <p:xfrm>
          <a:off x="705579" y="2989038"/>
          <a:ext cx="1993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2" name="Équation" r:id="rId7" imgW="1993900" imgH="914400" progId="Equation.3">
                  <p:embed/>
                </p:oleObj>
              </mc:Choice>
              <mc:Fallback>
                <p:oleObj name="Équation" r:id="rId7" imgW="19939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79" y="2989038"/>
                        <a:ext cx="1993900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17088" dir="2436078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516276"/>
              </p:ext>
            </p:extLst>
          </p:nvPr>
        </p:nvGraphicFramePr>
        <p:xfrm>
          <a:off x="3186113" y="2938238"/>
          <a:ext cx="2362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3" name="Équation" r:id="rId9" imgW="2362200" imgH="965200" progId="Equation.3">
                  <p:embed/>
                </p:oleObj>
              </mc:Choice>
              <mc:Fallback>
                <p:oleObj name="Équation" r:id="rId9" imgW="23622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2938238"/>
                        <a:ext cx="2362200" cy="965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17088" dir="2436078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650648"/>
              </p:ext>
            </p:extLst>
          </p:nvPr>
        </p:nvGraphicFramePr>
        <p:xfrm>
          <a:off x="5815013" y="2924570"/>
          <a:ext cx="2895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4" name="Équation" r:id="rId11" imgW="2895600" imgH="965200" progId="Equation.3">
                  <p:embed/>
                </p:oleObj>
              </mc:Choice>
              <mc:Fallback>
                <p:oleObj name="Équation" r:id="rId11" imgW="28956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2924570"/>
                        <a:ext cx="2895600" cy="965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17088" dir="2436078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6585527" y="4136479"/>
            <a:ext cx="16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000099"/>
                </a:solidFill>
              </a:rPr>
              <a:t>CTOD (</a:t>
            </a:r>
            <a:r>
              <a:rPr lang="en-GB" b="1" dirty="0" err="1">
                <a:solidFill>
                  <a:srgbClr val="000099"/>
                </a:solidFill>
              </a:rPr>
              <a:t>Pelloux</a:t>
            </a:r>
            <a:r>
              <a:rPr lang="en-GB" b="1" dirty="0">
                <a:solidFill>
                  <a:srgbClr val="000099"/>
                </a:solidFill>
              </a:rPr>
              <a:t>)</a:t>
            </a:r>
            <a:endParaRPr lang="fr-FR" b="1" dirty="0">
              <a:solidFill>
                <a:srgbClr val="000099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186114" y="4136479"/>
            <a:ext cx="243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0099"/>
                </a:solidFill>
              </a:rPr>
              <a:t>Manson-Coffin at the crack tip (McClintock, </a:t>
            </a:r>
            <a:r>
              <a:rPr lang="en-GB" b="1" dirty="0" err="1">
                <a:solidFill>
                  <a:srgbClr val="000099"/>
                </a:solidFill>
              </a:rPr>
              <a:t>Antolovitch</a:t>
            </a:r>
            <a:r>
              <a:rPr lang="en-GB" b="1" dirty="0">
                <a:solidFill>
                  <a:srgbClr val="000099"/>
                </a:solidFill>
              </a:rPr>
              <a:t>,…)</a:t>
            </a:r>
            <a:endParaRPr lang="fr-FR" b="1" dirty="0">
              <a:solidFill>
                <a:srgbClr val="000099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39644" y="4136479"/>
            <a:ext cx="1992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0099"/>
                </a:solidFill>
              </a:rPr>
              <a:t>Cumulative damage at the crack tip</a:t>
            </a:r>
            <a:endParaRPr lang="fr-FR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7628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371600"/>
            <a:ext cx="4943475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Intrinsic</a:t>
            </a:r>
            <a:r>
              <a:rPr lang="fr-FR" dirty="0"/>
              <a:t> fatigue crack </a:t>
            </a:r>
            <a:r>
              <a:rPr lang="fr-FR" dirty="0" err="1"/>
              <a:t>growth</a:t>
            </a:r>
            <a:r>
              <a:rPr lang="fr-FR" dirty="0"/>
              <a:t> (</a:t>
            </a:r>
            <a:r>
              <a:rPr lang="fr-FR" dirty="0" err="1"/>
              <a:t>inert,</a:t>
            </a:r>
            <a:r>
              <a:rPr lang="fr-FR" dirty="0" err="1">
                <a:latin typeface="Symbol" pitchFamily="18" charset="2"/>
              </a:rPr>
              <a:t>D</a:t>
            </a:r>
            <a:r>
              <a:rPr lang="fr-FR" dirty="0" err="1"/>
              <a:t>K</a:t>
            </a:r>
            <a:r>
              <a:rPr lang="fr-FR" dirty="0"/>
              <a:t> </a:t>
            </a:r>
            <a:r>
              <a:rPr lang="fr-FR" baseline="-25000" dirty="0" err="1"/>
              <a:t>eff</a:t>
            </a:r>
            <a:r>
              <a:rPr lang="fr-FR" dirty="0"/>
              <a:t>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554163"/>
            <a:ext cx="4365625" cy="457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Groupe 4"/>
          <p:cNvGrpSpPr/>
          <p:nvPr/>
        </p:nvGrpSpPr>
        <p:grpSpPr>
          <a:xfrm>
            <a:off x="3351190" y="3777673"/>
            <a:ext cx="323272" cy="720436"/>
            <a:chOff x="3371273" y="3777673"/>
            <a:chExt cx="323272" cy="720436"/>
          </a:xfrm>
        </p:grpSpPr>
        <p:cxnSp>
          <p:nvCxnSpPr>
            <p:cNvPr id="6" name="Connecteur droit 5"/>
            <p:cNvCxnSpPr/>
            <p:nvPr/>
          </p:nvCxnSpPr>
          <p:spPr>
            <a:xfrm flipV="1">
              <a:off x="3371273" y="3777673"/>
              <a:ext cx="323272" cy="7204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3694545" y="3777673"/>
              <a:ext cx="0" cy="7204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>
              <a:off x="3371273" y="4498109"/>
              <a:ext cx="3232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/>
          <p:cNvSpPr txBox="1"/>
          <p:nvPr/>
        </p:nvSpPr>
        <p:spPr>
          <a:xfrm>
            <a:off x="3361983" y="4507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648257" y="3953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7278255" y="3777673"/>
            <a:ext cx="520243" cy="544884"/>
            <a:chOff x="3371273" y="3777673"/>
            <a:chExt cx="323272" cy="720436"/>
          </a:xfrm>
        </p:grpSpPr>
        <p:cxnSp>
          <p:nvCxnSpPr>
            <p:cNvPr id="12" name="Connecteur droit 11"/>
            <p:cNvCxnSpPr/>
            <p:nvPr/>
          </p:nvCxnSpPr>
          <p:spPr>
            <a:xfrm flipV="1">
              <a:off x="3371273" y="3777673"/>
              <a:ext cx="323272" cy="7204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>
              <a:off x="3694545" y="3777673"/>
              <a:ext cx="0" cy="7204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3371273" y="4498109"/>
              <a:ext cx="32327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/>
          <p:cNvSpPr txBox="1"/>
          <p:nvPr/>
        </p:nvSpPr>
        <p:spPr>
          <a:xfrm>
            <a:off x="7387533" y="43532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772293" y="39532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</a:t>
            </a:r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72336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160"/>
            <a:ext cx="8229600" cy="1143000"/>
          </a:xfrm>
        </p:spPr>
        <p:txBody>
          <a:bodyPr/>
          <a:lstStyle/>
          <a:p>
            <a:r>
              <a:rPr lang="fr-FR" dirty="0" smtClean="0"/>
              <a:t>Standard </a:t>
            </a:r>
            <a:r>
              <a:rPr lang="fr-FR" dirty="0" err="1" smtClean="0"/>
              <a:t>specimens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3" descr="p2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6"/>
          <a:stretch>
            <a:fillRect/>
          </a:stretch>
        </p:blipFill>
        <p:spPr bwMode="auto">
          <a:xfrm>
            <a:off x="213207" y="1312912"/>
            <a:ext cx="8668876" cy="429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4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Short cracks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1025525" y="2794000"/>
            <a:ext cx="3365500" cy="2794000"/>
            <a:chOff x="520" y="1488"/>
            <a:chExt cx="2120" cy="1760"/>
          </a:xfrm>
        </p:grpSpPr>
        <p:sp>
          <p:nvSpPr>
            <p:cNvPr id="5" name="Text Box 45"/>
            <p:cNvSpPr txBox="1">
              <a:spLocks noChangeArrowheads="1"/>
            </p:cNvSpPr>
            <p:nvPr/>
          </p:nvSpPr>
          <p:spPr bwMode="auto">
            <a:xfrm>
              <a:off x="528" y="1537"/>
              <a:ext cx="37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>
                  <a:solidFill>
                    <a:schemeClr val="tx2"/>
                  </a:solidFill>
                  <a:latin typeface="+mn-lt"/>
                </a:rPr>
                <a:t>da/dN</a:t>
              </a:r>
            </a:p>
          </p:txBody>
        </p:sp>
        <p:sp>
          <p:nvSpPr>
            <p:cNvPr id="6" name="Text Box 46"/>
            <p:cNvSpPr txBox="1">
              <a:spLocks noChangeArrowheads="1"/>
            </p:cNvSpPr>
            <p:nvPr/>
          </p:nvSpPr>
          <p:spPr bwMode="auto">
            <a:xfrm>
              <a:off x="1238" y="3074"/>
              <a:ext cx="9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  <a:latin typeface="+mn-lt"/>
                </a:rPr>
                <a:t>a </a:t>
              </a:r>
              <a:r>
                <a:rPr lang="en-GB" dirty="0" smtClean="0">
                  <a:solidFill>
                    <a:schemeClr val="tx1"/>
                  </a:solidFill>
                  <a:latin typeface="+mn-lt"/>
                </a:rPr>
                <a:t>(crack length) or </a:t>
              </a:r>
              <a:r>
                <a:rPr lang="en-GB" dirty="0">
                  <a:solidFill>
                    <a:schemeClr val="tx1"/>
                  </a:solidFill>
                  <a:latin typeface="Symbol" panose="05050102010706020507" pitchFamily="18" charset="2"/>
                </a:rPr>
                <a:t>D</a:t>
              </a:r>
              <a:r>
                <a:rPr lang="en-GB" dirty="0">
                  <a:solidFill>
                    <a:schemeClr val="tx1"/>
                  </a:solidFill>
                  <a:latin typeface="+mn-lt"/>
                </a:rPr>
                <a:t>K</a:t>
              </a:r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520" y="1488"/>
              <a:ext cx="2120" cy="1520"/>
              <a:chOff x="520" y="1488"/>
              <a:chExt cx="2120" cy="1520"/>
            </a:xfrm>
          </p:grpSpPr>
          <p:sp>
            <p:nvSpPr>
              <p:cNvPr id="8" name="Line 57"/>
              <p:cNvSpPr>
                <a:spLocks noChangeShapeType="1"/>
              </p:cNvSpPr>
              <p:nvPr/>
            </p:nvSpPr>
            <p:spPr bwMode="auto">
              <a:xfrm>
                <a:off x="520" y="3008"/>
                <a:ext cx="212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" name="Line 58"/>
              <p:cNvSpPr>
                <a:spLocks noChangeShapeType="1"/>
              </p:cNvSpPr>
              <p:nvPr/>
            </p:nvSpPr>
            <p:spPr bwMode="auto">
              <a:xfrm flipV="1">
                <a:off x="520" y="1488"/>
                <a:ext cx="2" cy="152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065338" y="4892675"/>
            <a:ext cx="232568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544638" y="2982913"/>
            <a:ext cx="5842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2795588" y="4387850"/>
            <a:ext cx="1168400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" name="Rectangle 26"/>
          <p:cNvSpPr>
            <a:spLocks noChangeArrowheads="1"/>
          </p:cNvSpPr>
          <p:nvPr/>
        </p:nvSpPr>
        <p:spPr bwMode="auto">
          <a:xfrm>
            <a:off x="1900238" y="3349625"/>
            <a:ext cx="1166812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2859088" y="4779963"/>
            <a:ext cx="116998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125788" y="4970463"/>
            <a:ext cx="736600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16" name="Group 49"/>
          <p:cNvGrpSpPr>
            <a:grpSpLocks/>
          </p:cNvGrpSpPr>
          <p:nvPr/>
        </p:nvGrpSpPr>
        <p:grpSpPr bwMode="auto">
          <a:xfrm>
            <a:off x="2574927" y="2971800"/>
            <a:ext cx="1262063" cy="2241550"/>
            <a:chOff x="2921" y="1136"/>
            <a:chExt cx="795" cy="1412"/>
          </a:xfrm>
        </p:grpSpPr>
        <p:sp>
          <p:nvSpPr>
            <p:cNvPr id="17" name="Freeform 44"/>
            <p:cNvSpPr>
              <a:spLocks/>
            </p:cNvSpPr>
            <p:nvPr/>
          </p:nvSpPr>
          <p:spPr bwMode="auto">
            <a:xfrm>
              <a:off x="2921" y="1136"/>
              <a:ext cx="795" cy="1412"/>
            </a:xfrm>
            <a:custGeom>
              <a:avLst/>
              <a:gdLst>
                <a:gd name="T0" fmla="*/ 3 w 795"/>
                <a:gd name="T1" fmla="*/ 1412 h 1412"/>
                <a:gd name="T2" fmla="*/ 3 w 795"/>
                <a:gd name="T3" fmla="*/ 1232 h 1412"/>
                <a:gd name="T4" fmla="*/ 19 w 795"/>
                <a:gd name="T5" fmla="*/ 1060 h 1412"/>
                <a:gd name="T6" fmla="*/ 63 w 795"/>
                <a:gd name="T7" fmla="*/ 928 h 1412"/>
                <a:gd name="T8" fmla="*/ 131 w 795"/>
                <a:gd name="T9" fmla="*/ 780 h 1412"/>
                <a:gd name="T10" fmla="*/ 235 w 795"/>
                <a:gd name="T11" fmla="*/ 632 h 1412"/>
                <a:gd name="T12" fmla="*/ 375 w 795"/>
                <a:gd name="T13" fmla="*/ 496 h 1412"/>
                <a:gd name="T14" fmla="*/ 571 w 795"/>
                <a:gd name="T15" fmla="*/ 368 h 1412"/>
                <a:gd name="T16" fmla="*/ 679 w 795"/>
                <a:gd name="T17" fmla="*/ 260 h 1412"/>
                <a:gd name="T18" fmla="*/ 763 w 795"/>
                <a:gd name="T19" fmla="*/ 108 h 1412"/>
                <a:gd name="T20" fmla="*/ 795 w 795"/>
                <a:gd name="T21" fmla="*/ 0 h 14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95" h="1412">
                  <a:moveTo>
                    <a:pt x="3" y="1412"/>
                  </a:moveTo>
                  <a:cubicBezTo>
                    <a:pt x="1" y="1351"/>
                    <a:pt x="0" y="1291"/>
                    <a:pt x="3" y="1232"/>
                  </a:cubicBezTo>
                  <a:cubicBezTo>
                    <a:pt x="6" y="1173"/>
                    <a:pt x="9" y="1111"/>
                    <a:pt x="19" y="1060"/>
                  </a:cubicBezTo>
                  <a:cubicBezTo>
                    <a:pt x="29" y="1009"/>
                    <a:pt x="44" y="975"/>
                    <a:pt x="63" y="928"/>
                  </a:cubicBezTo>
                  <a:cubicBezTo>
                    <a:pt x="82" y="881"/>
                    <a:pt x="102" y="829"/>
                    <a:pt x="131" y="780"/>
                  </a:cubicBezTo>
                  <a:cubicBezTo>
                    <a:pt x="160" y="731"/>
                    <a:pt x="194" y="679"/>
                    <a:pt x="235" y="632"/>
                  </a:cubicBezTo>
                  <a:cubicBezTo>
                    <a:pt x="276" y="585"/>
                    <a:pt x="319" y="540"/>
                    <a:pt x="375" y="496"/>
                  </a:cubicBezTo>
                  <a:cubicBezTo>
                    <a:pt x="431" y="452"/>
                    <a:pt x="520" y="407"/>
                    <a:pt x="571" y="368"/>
                  </a:cubicBezTo>
                  <a:cubicBezTo>
                    <a:pt x="622" y="329"/>
                    <a:pt x="647" y="303"/>
                    <a:pt x="679" y="260"/>
                  </a:cubicBezTo>
                  <a:cubicBezTo>
                    <a:pt x="711" y="217"/>
                    <a:pt x="744" y="151"/>
                    <a:pt x="763" y="108"/>
                  </a:cubicBezTo>
                  <a:cubicBezTo>
                    <a:pt x="782" y="65"/>
                    <a:pt x="788" y="32"/>
                    <a:pt x="795" y="0"/>
                  </a:cubicBezTo>
                </a:path>
              </a:pathLst>
            </a:custGeom>
            <a:noFill/>
            <a:ln w="28575" cap="flat" cmpd="sng">
              <a:solidFill>
                <a:srgbClr val="0522F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47"/>
            <p:cNvSpPr txBox="1">
              <a:spLocks noChangeArrowheads="1"/>
            </p:cNvSpPr>
            <p:nvPr/>
          </p:nvSpPr>
          <p:spPr bwMode="auto">
            <a:xfrm>
              <a:off x="3046" y="2037"/>
              <a:ext cx="576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 smtClean="0">
                  <a:solidFill>
                    <a:srgbClr val="0522F9"/>
                  </a:solidFill>
                  <a:latin typeface="+mn-lt"/>
                </a:rPr>
                <a:t>Long cracks</a:t>
              </a:r>
              <a:endParaRPr lang="en-GB" dirty="0">
                <a:solidFill>
                  <a:srgbClr val="0522F9"/>
                </a:solidFill>
                <a:latin typeface="+mn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H="1" flipV="1">
              <a:off x="3255" y="1677"/>
              <a:ext cx="129" cy="360"/>
            </a:xfrm>
            <a:prstGeom prst="line">
              <a:avLst/>
            </a:prstGeom>
            <a:noFill/>
            <a:ln w="38100">
              <a:solidFill>
                <a:srgbClr val="0522F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20" name="Group 53"/>
          <p:cNvGrpSpPr>
            <a:grpSpLocks/>
          </p:cNvGrpSpPr>
          <p:nvPr/>
        </p:nvGrpSpPr>
        <p:grpSpPr bwMode="auto">
          <a:xfrm>
            <a:off x="1052513" y="4054477"/>
            <a:ext cx="1616075" cy="1139825"/>
            <a:chOff x="537" y="2282"/>
            <a:chExt cx="1018" cy="718"/>
          </a:xfrm>
        </p:grpSpPr>
        <p:sp>
          <p:nvSpPr>
            <p:cNvPr id="21" name="Freeform 41"/>
            <p:cNvSpPr>
              <a:spLocks/>
            </p:cNvSpPr>
            <p:nvPr/>
          </p:nvSpPr>
          <p:spPr bwMode="auto">
            <a:xfrm>
              <a:off x="1039" y="2468"/>
              <a:ext cx="288" cy="532"/>
            </a:xfrm>
            <a:custGeom>
              <a:avLst/>
              <a:gdLst>
                <a:gd name="T0" fmla="*/ 0 w 288"/>
                <a:gd name="T1" fmla="*/ 0 h 532"/>
                <a:gd name="T2" fmla="*/ 100 w 288"/>
                <a:gd name="T3" fmla="*/ 80 h 532"/>
                <a:gd name="T4" fmla="*/ 208 w 288"/>
                <a:gd name="T5" fmla="*/ 236 h 532"/>
                <a:gd name="T6" fmla="*/ 276 w 288"/>
                <a:gd name="T7" fmla="*/ 460 h 532"/>
                <a:gd name="T8" fmla="*/ 280 w 288"/>
                <a:gd name="T9" fmla="*/ 532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" h="532">
                  <a:moveTo>
                    <a:pt x="0" y="0"/>
                  </a:moveTo>
                  <a:cubicBezTo>
                    <a:pt x="32" y="20"/>
                    <a:pt x="65" y="41"/>
                    <a:pt x="100" y="80"/>
                  </a:cubicBezTo>
                  <a:cubicBezTo>
                    <a:pt x="135" y="119"/>
                    <a:pt x="179" y="173"/>
                    <a:pt x="208" y="236"/>
                  </a:cubicBezTo>
                  <a:cubicBezTo>
                    <a:pt x="237" y="299"/>
                    <a:pt x="264" y="411"/>
                    <a:pt x="276" y="460"/>
                  </a:cubicBezTo>
                  <a:cubicBezTo>
                    <a:pt x="288" y="509"/>
                    <a:pt x="284" y="520"/>
                    <a:pt x="280" y="532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Freeform 42"/>
            <p:cNvSpPr>
              <a:spLocks/>
            </p:cNvSpPr>
            <p:nvPr/>
          </p:nvSpPr>
          <p:spPr bwMode="auto">
            <a:xfrm>
              <a:off x="1031" y="2464"/>
              <a:ext cx="524" cy="237"/>
            </a:xfrm>
            <a:custGeom>
              <a:avLst/>
              <a:gdLst>
                <a:gd name="T0" fmla="*/ 0 w 524"/>
                <a:gd name="T1" fmla="*/ 0 h 237"/>
                <a:gd name="T2" fmla="*/ 67 w 524"/>
                <a:gd name="T3" fmla="*/ 43 h 237"/>
                <a:gd name="T4" fmla="*/ 124 w 524"/>
                <a:gd name="T5" fmla="*/ 91 h 237"/>
                <a:gd name="T6" fmla="*/ 168 w 524"/>
                <a:gd name="T7" fmla="*/ 140 h 237"/>
                <a:gd name="T8" fmla="*/ 228 w 524"/>
                <a:gd name="T9" fmla="*/ 200 h 237"/>
                <a:gd name="T10" fmla="*/ 300 w 524"/>
                <a:gd name="T11" fmla="*/ 232 h 237"/>
                <a:gd name="T12" fmla="*/ 360 w 524"/>
                <a:gd name="T13" fmla="*/ 232 h 237"/>
                <a:gd name="T14" fmla="*/ 424 w 524"/>
                <a:gd name="T15" fmla="*/ 208 h 237"/>
                <a:gd name="T16" fmla="*/ 476 w 524"/>
                <a:gd name="T17" fmla="*/ 160 h 237"/>
                <a:gd name="T18" fmla="*/ 524 w 524"/>
                <a:gd name="T19" fmla="*/ 80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4" h="237">
                  <a:moveTo>
                    <a:pt x="0" y="0"/>
                  </a:moveTo>
                  <a:cubicBezTo>
                    <a:pt x="11" y="7"/>
                    <a:pt x="46" y="28"/>
                    <a:pt x="67" y="43"/>
                  </a:cubicBezTo>
                  <a:cubicBezTo>
                    <a:pt x="88" y="58"/>
                    <a:pt x="107" y="75"/>
                    <a:pt x="124" y="91"/>
                  </a:cubicBezTo>
                  <a:cubicBezTo>
                    <a:pt x="141" y="107"/>
                    <a:pt x="151" y="122"/>
                    <a:pt x="168" y="140"/>
                  </a:cubicBezTo>
                  <a:cubicBezTo>
                    <a:pt x="185" y="158"/>
                    <a:pt x="206" y="185"/>
                    <a:pt x="228" y="200"/>
                  </a:cubicBezTo>
                  <a:cubicBezTo>
                    <a:pt x="250" y="215"/>
                    <a:pt x="278" y="227"/>
                    <a:pt x="300" y="232"/>
                  </a:cubicBezTo>
                  <a:cubicBezTo>
                    <a:pt x="322" y="237"/>
                    <a:pt x="339" y="236"/>
                    <a:pt x="360" y="232"/>
                  </a:cubicBezTo>
                  <a:cubicBezTo>
                    <a:pt x="381" y="228"/>
                    <a:pt x="405" y="220"/>
                    <a:pt x="424" y="208"/>
                  </a:cubicBezTo>
                  <a:cubicBezTo>
                    <a:pt x="443" y="196"/>
                    <a:pt x="459" y="181"/>
                    <a:pt x="476" y="160"/>
                  </a:cubicBezTo>
                  <a:cubicBezTo>
                    <a:pt x="493" y="139"/>
                    <a:pt x="508" y="109"/>
                    <a:pt x="524" y="80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50"/>
            <p:cNvSpPr txBox="1">
              <a:spLocks noChangeArrowheads="1"/>
            </p:cNvSpPr>
            <p:nvPr/>
          </p:nvSpPr>
          <p:spPr bwMode="auto">
            <a:xfrm>
              <a:off x="537" y="2282"/>
              <a:ext cx="952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 smtClean="0">
                  <a:solidFill>
                    <a:srgbClr val="990000"/>
                  </a:solidFill>
                  <a:latin typeface="+mn-lt"/>
                </a:rPr>
                <a:t>Natural short cracks</a:t>
              </a:r>
              <a:endParaRPr lang="en-GB" dirty="0">
                <a:solidFill>
                  <a:srgbClr val="990000"/>
                </a:solidFill>
                <a:latin typeface="+mn-lt"/>
              </a:endParaRPr>
            </a:p>
          </p:txBody>
        </p:sp>
      </p:grpSp>
      <p:grpSp>
        <p:nvGrpSpPr>
          <p:cNvPr id="24" name="Group 63"/>
          <p:cNvGrpSpPr>
            <a:grpSpLocks/>
          </p:cNvGrpSpPr>
          <p:nvPr/>
        </p:nvGrpSpPr>
        <p:grpSpPr bwMode="auto">
          <a:xfrm>
            <a:off x="1565275" y="3232152"/>
            <a:ext cx="1801812" cy="788988"/>
            <a:chOff x="860" y="1764"/>
            <a:chExt cx="1135" cy="497"/>
          </a:xfrm>
        </p:grpSpPr>
        <p:sp>
          <p:nvSpPr>
            <p:cNvPr id="25" name="Freeform 61"/>
            <p:cNvSpPr>
              <a:spLocks/>
            </p:cNvSpPr>
            <p:nvPr/>
          </p:nvSpPr>
          <p:spPr bwMode="auto">
            <a:xfrm>
              <a:off x="1296" y="1960"/>
              <a:ext cx="616" cy="301"/>
            </a:xfrm>
            <a:custGeom>
              <a:avLst/>
              <a:gdLst>
                <a:gd name="T0" fmla="*/ 0 w 616"/>
                <a:gd name="T1" fmla="*/ 0 h 301"/>
                <a:gd name="T2" fmla="*/ 112 w 616"/>
                <a:gd name="T3" fmla="*/ 168 h 301"/>
                <a:gd name="T4" fmla="*/ 272 w 616"/>
                <a:gd name="T5" fmla="*/ 288 h 301"/>
                <a:gd name="T6" fmla="*/ 432 w 616"/>
                <a:gd name="T7" fmla="*/ 248 h 301"/>
                <a:gd name="T8" fmla="*/ 544 w 616"/>
                <a:gd name="T9" fmla="*/ 160 h 301"/>
                <a:gd name="T10" fmla="*/ 616 w 616"/>
                <a:gd name="T11" fmla="*/ 104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6" h="301">
                  <a:moveTo>
                    <a:pt x="0" y="0"/>
                  </a:moveTo>
                  <a:cubicBezTo>
                    <a:pt x="33" y="60"/>
                    <a:pt x="67" y="120"/>
                    <a:pt x="112" y="168"/>
                  </a:cubicBezTo>
                  <a:cubicBezTo>
                    <a:pt x="157" y="216"/>
                    <a:pt x="219" y="275"/>
                    <a:pt x="272" y="288"/>
                  </a:cubicBezTo>
                  <a:cubicBezTo>
                    <a:pt x="325" y="301"/>
                    <a:pt x="387" y="269"/>
                    <a:pt x="432" y="248"/>
                  </a:cubicBezTo>
                  <a:cubicBezTo>
                    <a:pt x="477" y="227"/>
                    <a:pt x="513" y="184"/>
                    <a:pt x="544" y="160"/>
                  </a:cubicBezTo>
                  <a:cubicBezTo>
                    <a:pt x="575" y="136"/>
                    <a:pt x="595" y="120"/>
                    <a:pt x="616" y="104"/>
                  </a:cubicBezTo>
                </a:path>
              </a:pathLst>
            </a:custGeom>
            <a:noFill/>
            <a:ln w="28575" cap="flat" cmpd="sng">
              <a:solidFill>
                <a:srgbClr val="29493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Text Box 62"/>
            <p:cNvSpPr txBox="1">
              <a:spLocks noChangeArrowheads="1"/>
            </p:cNvSpPr>
            <p:nvPr/>
          </p:nvSpPr>
          <p:spPr bwMode="auto">
            <a:xfrm>
              <a:off x="860" y="1764"/>
              <a:ext cx="11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 smtClean="0">
                  <a:solidFill>
                    <a:srgbClr val="29493D"/>
                  </a:solidFill>
                  <a:latin typeface="+mn-lt"/>
                </a:rPr>
                <a:t>Short cracks from notches</a:t>
              </a:r>
              <a:endParaRPr lang="en-GB" dirty="0">
                <a:solidFill>
                  <a:srgbClr val="29493D"/>
                </a:solidFill>
                <a:latin typeface="+mn-lt"/>
              </a:endParaRPr>
            </a:p>
          </p:txBody>
        </p:sp>
      </p:grpSp>
      <p:grpSp>
        <p:nvGrpSpPr>
          <p:cNvPr id="27" name="Group 67"/>
          <p:cNvGrpSpPr>
            <a:grpSpLocks/>
          </p:cNvGrpSpPr>
          <p:nvPr/>
        </p:nvGrpSpPr>
        <p:grpSpPr bwMode="auto">
          <a:xfrm>
            <a:off x="460376" y="4424366"/>
            <a:ext cx="1546064" cy="1198061"/>
            <a:chOff x="290" y="2832"/>
            <a:chExt cx="945" cy="710"/>
          </a:xfrm>
        </p:grpSpPr>
        <p:sp>
          <p:nvSpPr>
            <p:cNvPr id="28" name="Line 64"/>
            <p:cNvSpPr>
              <a:spLocks noChangeShapeType="1"/>
            </p:cNvSpPr>
            <p:nvPr/>
          </p:nvSpPr>
          <p:spPr bwMode="auto">
            <a:xfrm flipV="1">
              <a:off x="910" y="2832"/>
              <a:ext cx="325" cy="544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" name="Text Box 66"/>
            <p:cNvSpPr txBox="1">
              <a:spLocks noChangeArrowheads="1"/>
            </p:cNvSpPr>
            <p:nvPr/>
          </p:nvSpPr>
          <p:spPr bwMode="auto">
            <a:xfrm>
              <a:off x="290" y="3378"/>
              <a:ext cx="941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1pPr>
              <a:lvl2pPr marL="742950" indent="-28575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2pPr>
              <a:lvl3pPr marL="11430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3pPr>
              <a:lvl4pPr marL="16002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4pPr>
              <a:lvl5pPr marL="2057400" indent="-228600"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1200" b="1">
                  <a:solidFill>
                    <a:srgbClr val="000099"/>
                  </a:solidFill>
                  <a:latin typeface="Comic Sans MS" pitchFamily="66" charset="0"/>
                </a:defRPr>
              </a:lvl9pPr>
            </a:lstStyle>
            <a:p>
              <a:r>
                <a:rPr lang="en-GB" dirty="0" smtClean="0">
                  <a:solidFill>
                    <a:srgbClr val="CC3300"/>
                  </a:solidFill>
                  <a:latin typeface="+mn-lt"/>
                </a:rPr>
                <a:t>Absence of threshold</a:t>
              </a:r>
              <a:endParaRPr lang="en-GB" dirty="0">
                <a:solidFill>
                  <a:srgbClr val="CC3300"/>
                </a:solidFill>
                <a:latin typeface="+mn-lt"/>
              </a:endParaRPr>
            </a:p>
          </p:txBody>
        </p:sp>
      </p:grpSp>
      <p:graphicFrame>
        <p:nvGraphicFramePr>
          <p:cNvPr id="30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58458"/>
              </p:ext>
            </p:extLst>
          </p:nvPr>
        </p:nvGraphicFramePr>
        <p:xfrm>
          <a:off x="4846642" y="2415383"/>
          <a:ext cx="3554412" cy="355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9" name="Image" r:id="rId3" imgW="3097073" imgH="3097073" progId="Photoshop.Image.6">
                  <p:embed/>
                </p:oleObj>
              </mc:Choice>
              <mc:Fallback>
                <p:oleObj name="Image" r:id="rId3" imgW="3097073" imgH="309707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6642" y="2415383"/>
                        <a:ext cx="3554412" cy="355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327890" y="1359039"/>
            <a:ext cx="7966363" cy="707886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dist="45791" dir="2021404" algn="ctr" rotWithShape="0">
              <a:srgbClr val="808080"/>
            </a:outerShdw>
            <a:softEdge rad="63500"/>
          </a:effectLst>
          <a:extLst/>
        </p:spPr>
        <p:txBody>
          <a:bodyPr wrap="square" anchor="ctr">
            <a:spAutoFit/>
          </a:bodyPr>
          <a:lstStyle>
            <a:lvl1pPr>
              <a:defRPr sz="1200" b="1">
                <a:solidFill>
                  <a:srgbClr val="000099"/>
                </a:solidFill>
                <a:latin typeface="Comic Sans MS" pitchFamily="66" charset="0"/>
              </a:defRPr>
            </a:lvl1pPr>
            <a:lvl2pPr marL="742950" indent="-285750">
              <a:defRPr sz="1200" b="1">
                <a:solidFill>
                  <a:srgbClr val="000099"/>
                </a:solidFill>
                <a:latin typeface="Comic Sans MS" pitchFamily="66" charset="0"/>
              </a:defRPr>
            </a:lvl2pPr>
            <a:lvl3pPr marL="11430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3pPr>
            <a:lvl4pPr marL="16002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4pPr>
            <a:lvl5pPr marL="2057400" indent="-228600">
              <a:defRPr sz="1200" b="1">
                <a:solidFill>
                  <a:srgbClr val="000099"/>
                </a:solidFill>
                <a:latin typeface="Comic Sans MS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200" b="1">
                <a:solidFill>
                  <a:srgbClr val="000099"/>
                </a:solidFill>
                <a:latin typeface="Comic Sans MS" pitchFamily="66" charset="0"/>
              </a:defRPr>
            </a:lvl9pPr>
          </a:lstStyle>
          <a:p>
            <a:pPr algn="just"/>
            <a:r>
              <a:rPr lang="en-GB" sz="2000" b="0" dirty="0" err="1">
                <a:solidFill>
                  <a:schemeClr val="tx1"/>
                </a:solidFill>
                <a:latin typeface="+mn-lt"/>
              </a:rPr>
              <a:t>Def</a:t>
            </a:r>
            <a:r>
              <a:rPr lang="en-GB" sz="2000" b="0" dirty="0">
                <a:solidFill>
                  <a:schemeClr val="tx1"/>
                </a:solidFill>
                <a:latin typeface="+mn-lt"/>
              </a:rPr>
              <a:t> :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cracks for which at least one dimension is small with respect to other dimensions (geometry, grain size,…)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50234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Kitagawa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903218" y="1437023"/>
            <a:ext cx="713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log(</a:t>
            </a:r>
            <a:r>
              <a:rPr lang="en-US" b="1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</a:t>
            </a:r>
            <a:r>
              <a:rPr 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883410" y="5752611"/>
            <a:ext cx="5995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log (a)</a:t>
            </a:r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831272" y="2667793"/>
            <a:ext cx="2921264" cy="2971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>
            <a:off x="2998839" y="2655905"/>
            <a:ext cx="2775476" cy="2764033"/>
          </a:xfrm>
          <a:prstGeom prst="line">
            <a:avLst/>
          </a:prstGeom>
          <a:noFill/>
          <a:ln w="25400">
            <a:solidFill>
              <a:srgbClr val="0000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4" name="Group 36"/>
          <p:cNvGrpSpPr>
            <a:grpSpLocks/>
          </p:cNvGrpSpPr>
          <p:nvPr/>
        </p:nvGrpSpPr>
        <p:grpSpPr bwMode="auto">
          <a:xfrm>
            <a:off x="4412708" y="2810453"/>
            <a:ext cx="792207" cy="995645"/>
            <a:chOff x="3068" y="1869"/>
            <a:chExt cx="288" cy="335"/>
          </a:xfrm>
        </p:grpSpPr>
        <p:grpSp>
          <p:nvGrpSpPr>
            <p:cNvPr id="35" name="Group 35"/>
            <p:cNvGrpSpPr>
              <a:grpSpLocks/>
            </p:cNvGrpSpPr>
            <p:nvPr/>
          </p:nvGrpSpPr>
          <p:grpSpPr bwMode="auto">
            <a:xfrm>
              <a:off x="3068" y="1997"/>
              <a:ext cx="216" cy="207"/>
              <a:chOff x="3068" y="1997"/>
              <a:chExt cx="216" cy="207"/>
            </a:xfrm>
          </p:grpSpPr>
          <p:sp>
            <p:nvSpPr>
              <p:cNvPr id="38" name="Line 19"/>
              <p:cNvSpPr>
                <a:spLocks noChangeShapeType="1"/>
              </p:cNvSpPr>
              <p:nvPr/>
            </p:nvSpPr>
            <p:spPr bwMode="auto">
              <a:xfrm>
                <a:off x="3068" y="1997"/>
                <a:ext cx="216" cy="20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3068" y="1997"/>
                <a:ext cx="21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 flipV="1">
                <a:off x="3284" y="1997"/>
                <a:ext cx="0" cy="20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3307" y="2045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1</a:t>
              </a:r>
              <a:endParaRPr lang="en-GB" sz="2400" smtClean="0">
                <a:solidFill>
                  <a:srgbClr val="000000"/>
                </a:solidFill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auto">
            <a:xfrm>
              <a:off x="3147" y="1869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just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2</a:t>
              </a:r>
              <a:endParaRPr lang="en-GB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Line 20"/>
          <p:cNvSpPr>
            <a:spLocks noChangeShapeType="1"/>
          </p:cNvSpPr>
          <p:nvPr/>
        </p:nvSpPr>
        <p:spPr bwMode="auto">
          <a:xfrm flipV="1">
            <a:off x="3719527" y="2703458"/>
            <a:ext cx="2752" cy="3058268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sz="2400" smtClean="0">
              <a:solidFill>
                <a:srgbClr val="000000"/>
              </a:solidFill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 flipV="1">
            <a:off x="3719527" y="5630954"/>
            <a:ext cx="2752" cy="21399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fr-FR" sz="2400" smtClean="0">
              <a:solidFill>
                <a:srgbClr val="000000"/>
              </a:solidFill>
            </a:endParaRPr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3625058" y="5880609"/>
            <a:ext cx="177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en-US" b="1" baseline="-250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</a:t>
            </a:r>
            <a:endParaRPr lang="en-GB" baseline="-25000" dirty="0" smtClean="0">
              <a:solidFill>
                <a:srgbClr val="000000"/>
              </a:solidFill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1071459" y="4996691"/>
            <a:ext cx="2361993" cy="3077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Non failure</a:t>
            </a:r>
            <a:endParaRPr kumimoji="0" lang="en-GB" sz="2000" b="0" i="0" u="none" strike="noStrike" kern="0" cap="none" spc="0" normalizeH="0" baseline="0" noProof="0" dirty="0" smtClean="0"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Rectangle 25"/>
          <p:cNvSpPr>
            <a:spLocks noChangeArrowheads="1"/>
          </p:cNvSpPr>
          <p:nvPr/>
        </p:nvSpPr>
        <p:spPr bwMode="auto">
          <a:xfrm>
            <a:off x="4831061" y="1859758"/>
            <a:ext cx="727763" cy="3077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Failure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6" name="Line 37"/>
          <p:cNvSpPr>
            <a:spLocks noChangeShapeType="1"/>
          </p:cNvSpPr>
          <p:nvPr/>
        </p:nvSpPr>
        <p:spPr bwMode="auto">
          <a:xfrm flipH="1">
            <a:off x="5711048" y="4138971"/>
            <a:ext cx="541893" cy="53794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47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426164"/>
              </p:ext>
            </p:extLst>
          </p:nvPr>
        </p:nvGraphicFramePr>
        <p:xfrm>
          <a:off x="5884342" y="3274033"/>
          <a:ext cx="2428385" cy="891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Équation" r:id="rId3" imgW="1942920" imgH="660240" progId="Equation.3">
                  <p:embed/>
                </p:oleObj>
              </mc:Choice>
              <mc:Fallback>
                <p:oleObj name="Équation" r:id="rId3" imgW="194292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4342" y="3274033"/>
                        <a:ext cx="2428385" cy="891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Freeform 39"/>
          <p:cNvSpPr>
            <a:spLocks/>
          </p:cNvSpPr>
          <p:nvPr/>
        </p:nvSpPr>
        <p:spPr bwMode="auto">
          <a:xfrm>
            <a:off x="3730530" y="2664820"/>
            <a:ext cx="2340863" cy="2386580"/>
          </a:xfrm>
          <a:custGeom>
            <a:avLst/>
            <a:gdLst>
              <a:gd name="T0" fmla="*/ 0 w 851"/>
              <a:gd name="T1" fmla="*/ 0 h 803"/>
              <a:gd name="T2" fmla="*/ 851 w 851"/>
              <a:gd name="T3" fmla="*/ 803 h 80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51" h="803">
                <a:moveTo>
                  <a:pt x="0" y="0"/>
                </a:moveTo>
                <a:lnTo>
                  <a:pt x="851" y="803"/>
                </a:lnTo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4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95439"/>
              </p:ext>
            </p:extLst>
          </p:nvPr>
        </p:nvGraphicFramePr>
        <p:xfrm>
          <a:off x="900774" y="3708019"/>
          <a:ext cx="2737394" cy="101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Équation" r:id="rId5" imgW="2145960" imgH="736560" progId="Equation.3">
                  <p:embed/>
                </p:oleObj>
              </mc:Choice>
              <mc:Fallback>
                <p:oleObj name="Équation" r:id="rId5" imgW="214596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774" y="3708019"/>
                        <a:ext cx="2737394" cy="101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Line 41"/>
          <p:cNvSpPr>
            <a:spLocks noChangeShapeType="1"/>
          </p:cNvSpPr>
          <p:nvPr/>
        </p:nvSpPr>
        <p:spPr bwMode="auto">
          <a:xfrm flipH="1">
            <a:off x="3444455" y="3806098"/>
            <a:ext cx="684930" cy="69249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Freeform 42"/>
          <p:cNvSpPr>
            <a:spLocks/>
          </p:cNvSpPr>
          <p:nvPr/>
        </p:nvSpPr>
        <p:spPr bwMode="auto">
          <a:xfrm>
            <a:off x="2168121" y="2670764"/>
            <a:ext cx="1578913" cy="707355"/>
          </a:xfrm>
          <a:custGeom>
            <a:avLst/>
            <a:gdLst>
              <a:gd name="T0" fmla="*/ 0 w 574"/>
              <a:gd name="T1" fmla="*/ 0 h 238"/>
              <a:gd name="T2" fmla="*/ 206 w 574"/>
              <a:gd name="T3" fmla="*/ 20 h 238"/>
              <a:gd name="T4" fmla="*/ 280 w 574"/>
              <a:gd name="T5" fmla="*/ 40 h 238"/>
              <a:gd name="T6" fmla="*/ 348 w 574"/>
              <a:gd name="T7" fmla="*/ 74 h 238"/>
              <a:gd name="T8" fmla="*/ 438 w 574"/>
              <a:gd name="T9" fmla="*/ 128 h 238"/>
              <a:gd name="T10" fmla="*/ 574 w 574"/>
              <a:gd name="T11" fmla="*/ 23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" h="238">
                <a:moveTo>
                  <a:pt x="0" y="0"/>
                </a:moveTo>
                <a:cubicBezTo>
                  <a:pt x="34" y="4"/>
                  <a:pt x="159" y="13"/>
                  <a:pt x="206" y="20"/>
                </a:cubicBezTo>
                <a:cubicBezTo>
                  <a:pt x="256" y="29"/>
                  <a:pt x="256" y="30"/>
                  <a:pt x="280" y="40"/>
                </a:cubicBezTo>
                <a:cubicBezTo>
                  <a:pt x="304" y="50"/>
                  <a:pt x="299" y="41"/>
                  <a:pt x="348" y="74"/>
                </a:cubicBezTo>
                <a:cubicBezTo>
                  <a:pt x="374" y="89"/>
                  <a:pt x="400" y="101"/>
                  <a:pt x="438" y="128"/>
                </a:cubicBezTo>
                <a:cubicBezTo>
                  <a:pt x="476" y="155"/>
                  <a:pt x="546" y="215"/>
                  <a:pt x="574" y="238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Line 43"/>
          <p:cNvSpPr>
            <a:spLocks noChangeShapeType="1"/>
          </p:cNvSpPr>
          <p:nvPr/>
        </p:nvSpPr>
        <p:spPr bwMode="auto">
          <a:xfrm flipH="1" flipV="1">
            <a:off x="831272" y="1339273"/>
            <a:ext cx="5501" cy="438381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Line 44"/>
          <p:cNvSpPr>
            <a:spLocks noChangeShapeType="1"/>
          </p:cNvSpPr>
          <p:nvPr/>
        </p:nvSpPr>
        <p:spPr bwMode="auto">
          <a:xfrm flipV="1">
            <a:off x="831272" y="5714172"/>
            <a:ext cx="5649977" cy="891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Text Box 45"/>
          <p:cNvSpPr txBox="1">
            <a:spLocks noChangeArrowheads="1"/>
          </p:cNvSpPr>
          <p:nvPr/>
        </p:nvSpPr>
        <p:spPr bwMode="auto">
          <a:xfrm>
            <a:off x="1524453" y="2679681"/>
            <a:ext cx="831052" cy="5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  <a:sym typeface="Symbol" panose="05050102010706020507" pitchFamily="18" charset="2"/>
              </a:rPr>
              <a:t>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D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5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/>
              <a:t>Kitagawa </a:t>
            </a:r>
            <a:r>
              <a:rPr lang="fr-FR" dirty="0" err="1"/>
              <a:t>Diagram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" y="1164359"/>
            <a:ext cx="76422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08557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Compact tension </a:t>
            </a:r>
            <a:r>
              <a:rPr lang="fr-FR" dirty="0" err="1" smtClean="0"/>
              <a:t>specimen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3" descr="p2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t="23836" r="17906" b="7680"/>
          <a:stretch>
            <a:fillRect/>
          </a:stretch>
        </p:blipFill>
        <p:spPr bwMode="auto">
          <a:xfrm>
            <a:off x="940460" y="1776412"/>
            <a:ext cx="6705600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8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Fatigue crack propagation test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5575"/>
            <a:ext cx="4059238" cy="428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374695" y="879213"/>
            <a:ext cx="46493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itchFamily="34" charset="0"/>
              <a:buChar char="•"/>
              <a:defRPr/>
            </a:pP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Pre-cracked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specimens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  <a:p>
            <a:pPr marL="285750" indent="-285750" algn="l">
              <a:buFont typeface="Arial" pitchFamily="34" charset="0"/>
              <a:buChar char="•"/>
              <a:defRPr/>
            </a:pP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Crack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length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monitoring of the crack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length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as a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function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of the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number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of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aplled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cycles (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optical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compliance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potential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drop)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4891088"/>
            <a:ext cx="1914525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949575"/>
            <a:ext cx="367665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97" y="3431041"/>
            <a:ext cx="3322637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5971712" y="4381112"/>
            <a:ext cx="14519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Crack </a:t>
            </a:r>
            <a:r>
              <a:rPr lang="fr-FR" b="1" dirty="0" err="1" smtClean="0">
                <a:solidFill>
                  <a:srgbClr val="FF0000"/>
                </a:solidFill>
              </a:rPr>
              <a:t>growth</a:t>
            </a:r>
            <a:r>
              <a:rPr lang="fr-FR" b="1" dirty="0" smtClean="0">
                <a:solidFill>
                  <a:srgbClr val="FF0000"/>
                </a:solidFill>
              </a:rPr>
              <a:t> rate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104357" y="5139577"/>
            <a:ext cx="1056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CC00"/>
                </a:solidFill>
              </a:rPr>
              <a:t>Initiation</a:t>
            </a:r>
            <a:endParaRPr lang="fr-FR" b="1" dirty="0">
              <a:solidFill>
                <a:srgbClr val="00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9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20261" y="902968"/>
            <a:ext cx="65484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Optical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method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(direct)</a:t>
            </a: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Variation of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Compliance</a:t>
            </a: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/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/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endParaRPr lang="fr-FR" sz="2400" dirty="0" smtClean="0">
              <a:solidFill>
                <a:schemeClr val="tx1"/>
              </a:solidFill>
              <a:latin typeface="+mn-lt"/>
            </a:endParaRPr>
          </a:p>
          <a:p>
            <a:pPr marL="171450" indent="-171450" algn="l">
              <a:buFont typeface="Arial" pitchFamily="34" charset="0"/>
              <a:buChar char="•"/>
            </a:pP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Potential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drop (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requires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a calibration)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/>
              <a:t>Crack </a:t>
            </a:r>
            <a:r>
              <a:rPr lang="fr-FR" dirty="0" err="1"/>
              <a:t>length</a:t>
            </a:r>
            <a:r>
              <a:rPr lang="fr-FR" dirty="0"/>
              <a:t> monitoring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86" y="4191430"/>
            <a:ext cx="1848488" cy="247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05" y="4945817"/>
            <a:ext cx="1709886" cy="74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3919041" y="1362652"/>
            <a:ext cx="4836889" cy="3076837"/>
            <a:chOff x="4331888" y="1672721"/>
            <a:chExt cx="4268053" cy="2782637"/>
          </a:xfrm>
        </p:grpSpPr>
        <p:grpSp>
          <p:nvGrpSpPr>
            <p:cNvPr id="9" name="Groupe 8"/>
            <p:cNvGrpSpPr/>
            <p:nvPr/>
          </p:nvGrpSpPr>
          <p:grpSpPr>
            <a:xfrm>
              <a:off x="4331888" y="2300628"/>
              <a:ext cx="3138213" cy="1804170"/>
              <a:chOff x="2600325" y="2219325"/>
              <a:chExt cx="4953000" cy="2647950"/>
            </a:xfrm>
          </p:grpSpPr>
          <p:cxnSp>
            <p:nvCxnSpPr>
              <p:cNvPr id="19" name="Connecteur droit 18"/>
              <p:cNvCxnSpPr/>
              <p:nvPr/>
            </p:nvCxnSpPr>
            <p:spPr bwMode="auto">
              <a:xfrm>
                <a:off x="2600325" y="2219325"/>
                <a:ext cx="9525" cy="264795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Connecteur droit 19"/>
              <p:cNvCxnSpPr/>
              <p:nvPr/>
            </p:nvCxnSpPr>
            <p:spPr bwMode="auto">
              <a:xfrm>
                <a:off x="2609850" y="4857750"/>
                <a:ext cx="27432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Connecteur droit 20"/>
              <p:cNvCxnSpPr/>
              <p:nvPr/>
            </p:nvCxnSpPr>
            <p:spPr bwMode="auto">
              <a:xfrm>
                <a:off x="2609850" y="2228850"/>
                <a:ext cx="27432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22" name="Groupe 21"/>
              <p:cNvGrpSpPr/>
              <p:nvPr/>
            </p:nvGrpSpPr>
            <p:grpSpPr>
              <a:xfrm>
                <a:off x="4191000" y="2228850"/>
                <a:ext cx="1162050" cy="2628900"/>
                <a:chOff x="4191000" y="2228850"/>
                <a:chExt cx="1162050" cy="2628900"/>
              </a:xfrm>
            </p:grpSpPr>
            <p:cxnSp>
              <p:nvCxnSpPr>
                <p:cNvPr id="33" name="Connecteur droit 32"/>
                <p:cNvCxnSpPr/>
                <p:nvPr/>
              </p:nvCxnSpPr>
              <p:spPr bwMode="auto">
                <a:xfrm>
                  <a:off x="5353050" y="2228850"/>
                  <a:ext cx="0" cy="125730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4" name="Connecteur droit 33"/>
                <p:cNvCxnSpPr/>
                <p:nvPr/>
              </p:nvCxnSpPr>
              <p:spPr bwMode="auto">
                <a:xfrm>
                  <a:off x="4191000" y="3486150"/>
                  <a:ext cx="116205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5" name="Connecteur droit 34"/>
                <p:cNvCxnSpPr/>
                <p:nvPr/>
              </p:nvCxnSpPr>
              <p:spPr bwMode="auto">
                <a:xfrm>
                  <a:off x="4191000" y="3605213"/>
                  <a:ext cx="116205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6" name="Connecteur droit 35"/>
                <p:cNvCxnSpPr/>
                <p:nvPr/>
              </p:nvCxnSpPr>
              <p:spPr bwMode="auto">
                <a:xfrm>
                  <a:off x="5353050" y="3605213"/>
                  <a:ext cx="0" cy="125253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3511380" y="3486150"/>
                <a:ext cx="679620" cy="121444"/>
                <a:chOff x="3511380" y="3486150"/>
                <a:chExt cx="679620" cy="121444"/>
              </a:xfrm>
            </p:grpSpPr>
            <p:cxnSp>
              <p:nvCxnSpPr>
                <p:cNvPr id="30" name="Connecteur droit 29"/>
                <p:cNvCxnSpPr/>
                <p:nvPr/>
              </p:nvCxnSpPr>
              <p:spPr bwMode="auto">
                <a:xfrm flipV="1">
                  <a:off x="4086225" y="3486150"/>
                  <a:ext cx="104775" cy="5715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Connecteur droit 30"/>
                <p:cNvCxnSpPr/>
                <p:nvPr/>
              </p:nvCxnSpPr>
              <p:spPr bwMode="auto">
                <a:xfrm>
                  <a:off x="4086225" y="3543300"/>
                  <a:ext cx="104775" cy="6429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2" name="Forme libre 31"/>
                <p:cNvSpPr/>
                <p:nvPr/>
              </p:nvSpPr>
              <p:spPr>
                <a:xfrm>
                  <a:off x="3511380" y="3486150"/>
                  <a:ext cx="565321" cy="68136"/>
                </a:xfrm>
                <a:custGeom>
                  <a:avLst/>
                  <a:gdLst>
                    <a:gd name="connsiteX0" fmla="*/ 498195 w 498195"/>
                    <a:gd name="connsiteY0" fmla="*/ 0 h 10441"/>
                    <a:gd name="connsiteX1" fmla="*/ 40995 w 498195"/>
                    <a:gd name="connsiteY1" fmla="*/ 9525 h 10441"/>
                    <a:gd name="connsiteX2" fmla="*/ 50520 w 498195"/>
                    <a:gd name="connsiteY2" fmla="*/ 9525 h 10441"/>
                    <a:gd name="connsiteX0" fmla="*/ 475816 w 475816"/>
                    <a:gd name="connsiteY0" fmla="*/ 0 h 9877"/>
                    <a:gd name="connsiteX1" fmla="*/ 149585 w 475816"/>
                    <a:gd name="connsiteY1" fmla="*/ 9525 h 9877"/>
                    <a:gd name="connsiteX2" fmla="*/ 18616 w 475816"/>
                    <a:gd name="connsiteY2" fmla="*/ 9525 h 9877"/>
                    <a:gd name="connsiteX3" fmla="*/ 28141 w 475816"/>
                    <a:gd name="connsiteY3" fmla="*/ 9525 h 9877"/>
                    <a:gd name="connsiteX0" fmla="*/ 9672 w 9672"/>
                    <a:gd name="connsiteY0" fmla="*/ 16876 h 28483"/>
                    <a:gd name="connsiteX1" fmla="*/ 2816 w 9672"/>
                    <a:gd name="connsiteY1" fmla="*/ 26520 h 28483"/>
                    <a:gd name="connsiteX2" fmla="*/ 63 w 9672"/>
                    <a:gd name="connsiteY2" fmla="*/ 26520 h 28483"/>
                    <a:gd name="connsiteX3" fmla="*/ 1264 w 9672"/>
                    <a:gd name="connsiteY3" fmla="*/ 0 h 28483"/>
                    <a:gd name="connsiteX0" fmla="*/ 12273 w 12273"/>
                    <a:gd name="connsiteY0" fmla="*/ 20314 h 25455"/>
                    <a:gd name="connsiteX1" fmla="*/ 5184 w 12273"/>
                    <a:gd name="connsiteY1" fmla="*/ 23700 h 25455"/>
                    <a:gd name="connsiteX2" fmla="*/ 2338 w 12273"/>
                    <a:gd name="connsiteY2" fmla="*/ 23700 h 25455"/>
                    <a:gd name="connsiteX3" fmla="*/ 217 w 12273"/>
                    <a:gd name="connsiteY3" fmla="*/ 0 h 25455"/>
                    <a:gd name="connsiteX0" fmla="*/ 12284 w 12284"/>
                    <a:gd name="connsiteY0" fmla="*/ 20314 h 24219"/>
                    <a:gd name="connsiteX1" fmla="*/ 6075 w 12284"/>
                    <a:gd name="connsiteY1" fmla="*/ 16929 h 24219"/>
                    <a:gd name="connsiteX2" fmla="*/ 2349 w 12284"/>
                    <a:gd name="connsiteY2" fmla="*/ 23700 h 24219"/>
                    <a:gd name="connsiteX3" fmla="*/ 228 w 12284"/>
                    <a:gd name="connsiteY3" fmla="*/ 0 h 24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84" h="24219">
                      <a:moveTo>
                        <a:pt x="12284" y="20314"/>
                      </a:moveTo>
                      <a:cubicBezTo>
                        <a:pt x="9093" y="21160"/>
                        <a:pt x="9266" y="16082"/>
                        <a:pt x="6075" y="16929"/>
                      </a:cubicBezTo>
                      <a:cubicBezTo>
                        <a:pt x="5126" y="16929"/>
                        <a:pt x="3324" y="26522"/>
                        <a:pt x="2349" y="23700"/>
                      </a:cubicBezTo>
                      <a:cubicBezTo>
                        <a:pt x="1375" y="20879"/>
                        <a:pt x="-686" y="282"/>
                        <a:pt x="228" y="0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50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200" b="1" i="0" u="none" strike="noStrike" cap="none" normalizeH="0" baseline="0" smtClean="0">
                    <a:ln>
                      <a:noFill/>
                    </a:ln>
                    <a:solidFill>
                      <a:srgbClr val="000099"/>
                    </a:solidFill>
                    <a:effectLst/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24" name="Groupe 23"/>
              <p:cNvGrpSpPr/>
              <p:nvPr/>
            </p:nvGrpSpPr>
            <p:grpSpPr>
              <a:xfrm>
                <a:off x="5353050" y="2975372"/>
                <a:ext cx="2200275" cy="1200150"/>
                <a:chOff x="5353050" y="2975372"/>
                <a:chExt cx="2200275" cy="1200150"/>
              </a:xfrm>
            </p:grpSpPr>
            <p:cxnSp>
              <p:nvCxnSpPr>
                <p:cNvPr id="27" name="Connecteur droit 26"/>
                <p:cNvCxnSpPr/>
                <p:nvPr/>
              </p:nvCxnSpPr>
              <p:spPr bwMode="auto">
                <a:xfrm>
                  <a:off x="5353050" y="3321844"/>
                  <a:ext cx="790575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" name="Connecteur droit 27"/>
                <p:cNvCxnSpPr/>
                <p:nvPr/>
              </p:nvCxnSpPr>
              <p:spPr bwMode="auto">
                <a:xfrm>
                  <a:off x="5353050" y="3883819"/>
                  <a:ext cx="790575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9" name="Rectangle 28"/>
                <p:cNvSpPr/>
                <p:nvPr/>
              </p:nvSpPr>
              <p:spPr bwMode="auto">
                <a:xfrm>
                  <a:off x="6143625" y="2975372"/>
                  <a:ext cx="1409700" cy="1200150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5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1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lt"/>
                    </a:rPr>
                    <a:t>Extensometer</a:t>
                  </a:r>
                  <a:endParaRPr kumimoji="0" lang="fr-FR" sz="12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endParaRPr>
                </a:p>
              </p:txBody>
            </p:sp>
          </p:grpSp>
          <p:sp>
            <p:nvSpPr>
              <p:cNvPr id="25" name="Ellipse 24"/>
              <p:cNvSpPr/>
              <p:nvPr/>
            </p:nvSpPr>
            <p:spPr bwMode="auto">
              <a:xfrm>
                <a:off x="4571999" y="2640806"/>
                <a:ext cx="558000" cy="55800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endPara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99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 bwMode="auto">
              <a:xfrm>
                <a:off x="4539449" y="3952481"/>
                <a:ext cx="558000" cy="55800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ts val="500"/>
                  </a:spcBef>
                  <a:spcAft>
                    <a:spcPts val="500"/>
                  </a:spcAft>
                  <a:buClrTx/>
                  <a:buSzTx/>
                  <a:buFontTx/>
                  <a:buNone/>
                  <a:tabLst/>
                </a:pPr>
                <a:endPara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99"/>
                  </a:solidFill>
                  <a:effectLst/>
                  <a:latin typeface="Comic Sans MS" pitchFamily="66" charset="0"/>
                </a:endParaRPr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7304541" y="1672721"/>
              <a:ext cx="1295400" cy="935518"/>
              <a:chOff x="6791325" y="1371600"/>
              <a:chExt cx="1295400" cy="935518"/>
            </a:xfrm>
          </p:grpSpPr>
          <p:cxnSp>
            <p:nvCxnSpPr>
              <p:cNvPr id="14" name="Connecteur droit avec flèche 13"/>
              <p:cNvCxnSpPr/>
              <p:nvPr/>
            </p:nvCxnSpPr>
            <p:spPr bwMode="auto">
              <a:xfrm>
                <a:off x="6791325" y="2307118"/>
                <a:ext cx="12954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Connecteur droit avec flèche 14"/>
              <p:cNvCxnSpPr/>
              <p:nvPr/>
            </p:nvCxnSpPr>
            <p:spPr bwMode="auto">
              <a:xfrm flipV="1">
                <a:off x="6791325" y="1371600"/>
                <a:ext cx="0" cy="92902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stealth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Connecteur droit 15"/>
              <p:cNvCxnSpPr/>
              <p:nvPr/>
            </p:nvCxnSpPr>
            <p:spPr bwMode="auto">
              <a:xfrm flipV="1">
                <a:off x="6926467" y="1488451"/>
                <a:ext cx="644116" cy="69532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17" name="ZoneTexte 16"/>
              <p:cNvSpPr txBox="1"/>
              <p:nvPr/>
            </p:nvSpPr>
            <p:spPr>
              <a:xfrm>
                <a:off x="6791325" y="139320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/>
                    </a:solidFill>
                    <a:latin typeface="+mn-lt"/>
                  </a:rPr>
                  <a:t>P</a:t>
                </a:r>
                <a:endParaRPr lang="fr-FR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7817099" y="2023629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1"/>
                    </a:solidFill>
                    <a:latin typeface="Symbol" pitchFamily="18" charset="2"/>
                  </a:rPr>
                  <a:t>d</a:t>
                </a:r>
                <a:endParaRPr lang="fr-FR" dirty="0">
                  <a:solidFill>
                    <a:schemeClr val="tx1"/>
                  </a:solidFill>
                  <a:latin typeface="Symbol" pitchFamily="18" charset="2"/>
                </a:endParaRPr>
              </a:p>
            </p:txBody>
          </p:sp>
        </p:grpSp>
        <p:sp>
          <p:nvSpPr>
            <p:cNvPr id="11" name="Arc 10"/>
            <p:cNvSpPr/>
            <p:nvPr/>
          </p:nvSpPr>
          <p:spPr bwMode="auto">
            <a:xfrm rot="16200000">
              <a:off x="6537608" y="2066874"/>
              <a:ext cx="1203488" cy="1625777"/>
            </a:xfrm>
            <a:prstGeom prst="arc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ClrTx/>
                <a:buSzTx/>
                <a:buFontTx/>
                <a:buNone/>
                <a:tabLst/>
              </a:pPr>
              <a:endParaRPr kumimoji="0" lang="fr-FR" sz="1200" b="1" i="0" u="none" strike="noStrike" cap="none" normalizeH="0" baseline="0" smtClean="0">
                <a:ln>
                  <a:noFill/>
                </a:ln>
                <a:solidFill>
                  <a:srgbClr val="000099"/>
                </a:solidFill>
                <a:effectLst/>
                <a:latin typeface="Comic Sans MS" pitchFamily="66" charset="0"/>
              </a:endParaRPr>
            </a:p>
          </p:txBody>
        </p:sp>
        <p:cxnSp>
          <p:nvCxnSpPr>
            <p:cNvPr id="12" name="Connecteur droit avec flèche 11"/>
            <p:cNvCxnSpPr/>
            <p:nvPr/>
          </p:nvCxnSpPr>
          <p:spPr bwMode="auto">
            <a:xfrm flipV="1">
              <a:off x="5757912" y="1971321"/>
              <a:ext cx="0" cy="7641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Connecteur droit avec flèche 12"/>
            <p:cNvCxnSpPr/>
            <p:nvPr/>
          </p:nvCxnSpPr>
          <p:spPr bwMode="auto">
            <a:xfrm>
              <a:off x="5757912" y="3671602"/>
              <a:ext cx="3750" cy="7837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984" y="1429321"/>
            <a:ext cx="2074145" cy="155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1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84857"/>
            <a:ext cx="8229600" cy="1143000"/>
          </a:xfrm>
        </p:spPr>
        <p:txBody>
          <a:bodyPr/>
          <a:lstStyle/>
          <a:p>
            <a:r>
              <a:rPr lang="fr-FR" dirty="0"/>
              <a:t>Propagation </a:t>
            </a:r>
            <a:r>
              <a:rPr lang="fr-FR" dirty="0" err="1"/>
              <a:t>curves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Freeform 48"/>
          <p:cNvSpPr>
            <a:spLocks/>
          </p:cNvSpPr>
          <p:nvPr/>
        </p:nvSpPr>
        <p:spPr bwMode="auto">
          <a:xfrm>
            <a:off x="1389961" y="2023313"/>
            <a:ext cx="5676900" cy="2800350"/>
          </a:xfrm>
          <a:custGeom>
            <a:avLst/>
            <a:gdLst>
              <a:gd name="T0" fmla="*/ 0 w 3576"/>
              <a:gd name="T1" fmla="*/ 1764 h 1764"/>
              <a:gd name="T2" fmla="*/ 270 w 3576"/>
              <a:gd name="T3" fmla="*/ 1746 h 1764"/>
              <a:gd name="T4" fmla="*/ 576 w 3576"/>
              <a:gd name="T5" fmla="*/ 1704 h 1764"/>
              <a:gd name="T6" fmla="*/ 906 w 3576"/>
              <a:gd name="T7" fmla="*/ 1650 h 1764"/>
              <a:gd name="T8" fmla="*/ 1284 w 3576"/>
              <a:gd name="T9" fmla="*/ 1560 h 1764"/>
              <a:gd name="T10" fmla="*/ 1620 w 3576"/>
              <a:gd name="T11" fmla="*/ 1446 h 1764"/>
              <a:gd name="T12" fmla="*/ 2022 w 3576"/>
              <a:gd name="T13" fmla="*/ 1290 h 1764"/>
              <a:gd name="T14" fmla="*/ 2616 w 3576"/>
              <a:gd name="T15" fmla="*/ 966 h 1764"/>
              <a:gd name="T16" fmla="*/ 3054 w 3576"/>
              <a:gd name="T17" fmla="*/ 642 h 1764"/>
              <a:gd name="T18" fmla="*/ 3462 w 3576"/>
              <a:gd name="T19" fmla="*/ 192 h 1764"/>
              <a:gd name="T20" fmla="*/ 3576 w 3576"/>
              <a:gd name="T21" fmla="*/ 0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76" h="1764">
                <a:moveTo>
                  <a:pt x="0" y="1764"/>
                </a:moveTo>
                <a:cubicBezTo>
                  <a:pt x="87" y="1760"/>
                  <a:pt x="174" y="1756"/>
                  <a:pt x="270" y="1746"/>
                </a:cubicBezTo>
                <a:cubicBezTo>
                  <a:pt x="366" y="1736"/>
                  <a:pt x="470" y="1720"/>
                  <a:pt x="576" y="1704"/>
                </a:cubicBezTo>
                <a:cubicBezTo>
                  <a:pt x="682" y="1688"/>
                  <a:pt x="788" y="1674"/>
                  <a:pt x="906" y="1650"/>
                </a:cubicBezTo>
                <a:cubicBezTo>
                  <a:pt x="1024" y="1626"/>
                  <a:pt x="1165" y="1594"/>
                  <a:pt x="1284" y="1560"/>
                </a:cubicBezTo>
                <a:cubicBezTo>
                  <a:pt x="1403" y="1526"/>
                  <a:pt x="1497" y="1491"/>
                  <a:pt x="1620" y="1446"/>
                </a:cubicBezTo>
                <a:cubicBezTo>
                  <a:pt x="1743" y="1401"/>
                  <a:pt x="1856" y="1370"/>
                  <a:pt x="2022" y="1290"/>
                </a:cubicBezTo>
                <a:cubicBezTo>
                  <a:pt x="2188" y="1210"/>
                  <a:pt x="2444" y="1074"/>
                  <a:pt x="2616" y="966"/>
                </a:cubicBezTo>
                <a:cubicBezTo>
                  <a:pt x="2788" y="858"/>
                  <a:pt x="2913" y="771"/>
                  <a:pt x="3054" y="642"/>
                </a:cubicBezTo>
                <a:cubicBezTo>
                  <a:pt x="3195" y="513"/>
                  <a:pt x="3375" y="299"/>
                  <a:pt x="3462" y="192"/>
                </a:cubicBezTo>
                <a:cubicBezTo>
                  <a:pt x="3549" y="85"/>
                  <a:pt x="3562" y="42"/>
                  <a:pt x="3576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 rot="-5400000">
            <a:off x="3974411" y="3702888"/>
            <a:ext cx="406400" cy="1092200"/>
          </a:xfrm>
          <a:prstGeom prst="rtTriangle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00346" y="4882371"/>
            <a:ext cx="15135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fr-FR" sz="2000" b="1" dirty="0" err="1" smtClean="0">
                <a:latin typeface="Calibri" panose="020F0502020204030204" pitchFamily="34" charset="0"/>
              </a:rPr>
              <a:t>Slope</a:t>
            </a:r>
            <a:r>
              <a:rPr lang="fr-FR" sz="2000" b="1" dirty="0" smtClean="0">
                <a:latin typeface="Calibri" panose="020F0502020204030204" pitchFamily="34" charset="0"/>
              </a:rPr>
              <a:t> </a:t>
            </a:r>
            <a:r>
              <a:rPr lang="fr-FR" sz="2000" b="1" dirty="0">
                <a:latin typeface="Calibri" panose="020F0502020204030204" pitchFamily="34" charset="0"/>
              </a:rPr>
              <a:t>da/dN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 flipV="1">
            <a:off x="4164911" y="4449013"/>
            <a:ext cx="409575" cy="552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556874" y="2083916"/>
            <a:ext cx="9573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fr-FR" sz="18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High</a:t>
            </a:r>
            <a:r>
              <a:rPr lang="fr-FR" sz="18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 </a:t>
            </a:r>
            <a:r>
              <a:rPr lang="fr-FR" sz="1800" b="1" dirty="0" smtClean="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</a:t>
            </a:r>
            <a:endParaRPr lang="fr-FR" sz="1800" b="1" dirty="0">
              <a:solidFill>
                <a:schemeClr val="tx2"/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820799" y="2335534"/>
            <a:ext cx="1247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ts val="500"/>
              </a:spcBef>
              <a:spcAft>
                <a:spcPts val="500"/>
              </a:spcAft>
            </a:pPr>
            <a:r>
              <a:rPr lang="fr-FR" sz="1800" b="1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Low</a:t>
            </a:r>
            <a:r>
              <a:rPr lang="fr-FR" sz="18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 </a:t>
            </a:r>
            <a:r>
              <a:rPr lang="fr-FR" sz="1800" b="1" dirty="0" smtClean="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</a:t>
            </a:r>
            <a:endParaRPr lang="fr-FR" sz="1800" b="1" dirty="0">
              <a:solidFill>
                <a:schemeClr val="tx2"/>
              </a:solidFill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977212" y="4839538"/>
            <a:ext cx="398463" cy="698500"/>
            <a:chOff x="574" y="3052"/>
            <a:chExt cx="251" cy="440"/>
          </a:xfrm>
        </p:grpSpPr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784" y="3052"/>
              <a:ext cx="0" cy="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74" y="3176"/>
              <a:ext cx="25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000" b="1" dirty="0">
                  <a:latin typeface="Calibri" panose="020F0502020204030204" pitchFamily="34" charset="0"/>
                </a:rPr>
                <a:t>a</a:t>
              </a:r>
              <a:r>
                <a:rPr lang="fr-FR" sz="2000" b="1" baseline="-25000" dirty="0">
                  <a:latin typeface="Calibri" panose="020F0502020204030204" pitchFamily="34" charset="0"/>
                </a:rPr>
                <a:t>0</a:t>
              </a:r>
              <a:endParaRPr lang="en-GB" sz="2000" b="1" baseline="-250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7232321" y="5144156"/>
            <a:ext cx="3529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</a:rPr>
              <a:t>N</a:t>
            </a:r>
            <a:endParaRPr lang="en-GB" sz="2000" b="1" dirty="0">
              <a:latin typeface="Calibri" panose="020F0502020204030204" pitchFamily="34" charset="0"/>
            </a:endParaRPr>
          </a:p>
        </p:txBody>
      </p: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1370911" y="1877263"/>
            <a:ext cx="6262688" cy="3998913"/>
            <a:chOff x="876" y="1204"/>
            <a:chExt cx="3945" cy="2519"/>
          </a:xfrm>
        </p:grpSpPr>
        <p:grpSp>
          <p:nvGrpSpPr>
            <p:cNvPr id="16" name="Group 10"/>
            <p:cNvGrpSpPr>
              <a:grpSpLocks/>
            </p:cNvGrpSpPr>
            <p:nvPr/>
          </p:nvGrpSpPr>
          <p:grpSpPr bwMode="auto">
            <a:xfrm>
              <a:off x="876" y="1204"/>
              <a:ext cx="3945" cy="2313"/>
              <a:chOff x="912" y="1200"/>
              <a:chExt cx="3648" cy="2304"/>
            </a:xfrm>
          </p:grpSpPr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 flipV="1">
                <a:off x="912" y="1200"/>
                <a:ext cx="0" cy="23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Line 9"/>
              <p:cNvSpPr>
                <a:spLocks noChangeShapeType="1"/>
              </p:cNvSpPr>
              <p:nvPr/>
            </p:nvSpPr>
            <p:spPr bwMode="auto">
              <a:xfrm>
                <a:off x="912" y="3504"/>
                <a:ext cx="36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1776" y="3445"/>
              <a:ext cx="0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2670" y="3445"/>
              <a:ext cx="0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585" y="3445"/>
              <a:ext cx="0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4470" y="3445"/>
              <a:ext cx="0" cy="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574" y="3529"/>
              <a:ext cx="40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>
                  <a:latin typeface="Calibri" panose="020F0502020204030204" pitchFamily="34" charset="0"/>
                </a:rPr>
                <a:t>10000</a:t>
              </a:r>
              <a:endParaRPr lang="en-GB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480" y="3529"/>
              <a:ext cx="40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>
                  <a:latin typeface="Calibri" panose="020F0502020204030204" pitchFamily="34" charset="0"/>
                </a:rPr>
                <a:t>20000</a:t>
              </a:r>
              <a:endParaRPr lang="en-GB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387" y="3524"/>
              <a:ext cx="40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>
                  <a:latin typeface="Calibri" panose="020F0502020204030204" pitchFamily="34" charset="0"/>
                </a:rPr>
                <a:t>30000</a:t>
              </a:r>
              <a:endParaRPr lang="en-GB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4274" y="3523"/>
              <a:ext cx="40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>
                  <a:latin typeface="Calibri" panose="020F0502020204030204" pitchFamily="34" charset="0"/>
                </a:rPr>
                <a:t>40000</a:t>
              </a:r>
              <a:endParaRPr lang="en-GB" sz="14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1666186" y="4690313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2028136" y="4576013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390086" y="4404563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2752036" y="4147388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1" name="Oval 29"/>
          <p:cNvSpPr>
            <a:spLocks noChangeArrowheads="1"/>
          </p:cNvSpPr>
          <p:nvPr/>
        </p:nvSpPr>
        <p:spPr bwMode="auto">
          <a:xfrm>
            <a:off x="3161611" y="3747338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3504511" y="3252038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3837886" y="2547188"/>
            <a:ext cx="123825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1339748" y="1853530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</a:rPr>
              <a:t>a</a:t>
            </a:r>
            <a:endParaRPr lang="en-GB" sz="2000" b="1" dirty="0">
              <a:latin typeface="Calibri" panose="020F0502020204030204" pitchFamily="34" charset="0"/>
            </a:endParaRPr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1370911" y="2423363"/>
            <a:ext cx="2590800" cy="2390775"/>
          </a:xfrm>
          <a:custGeom>
            <a:avLst/>
            <a:gdLst>
              <a:gd name="T0" fmla="*/ 0 w 1632"/>
              <a:gd name="T1" fmla="*/ 1506 h 1506"/>
              <a:gd name="T2" fmla="*/ 144 w 1632"/>
              <a:gd name="T3" fmla="*/ 1488 h 1506"/>
              <a:gd name="T4" fmla="*/ 300 w 1632"/>
              <a:gd name="T5" fmla="*/ 1452 h 1506"/>
              <a:gd name="T6" fmla="*/ 474 w 1632"/>
              <a:gd name="T7" fmla="*/ 1398 h 1506"/>
              <a:gd name="T8" fmla="*/ 612 w 1632"/>
              <a:gd name="T9" fmla="*/ 1332 h 1506"/>
              <a:gd name="T10" fmla="*/ 792 w 1632"/>
              <a:gd name="T11" fmla="*/ 1224 h 1506"/>
              <a:gd name="T12" fmla="*/ 924 w 1632"/>
              <a:gd name="T13" fmla="*/ 1116 h 1506"/>
              <a:gd name="T14" fmla="*/ 1086 w 1632"/>
              <a:gd name="T15" fmla="*/ 948 h 1506"/>
              <a:gd name="T16" fmla="*/ 1248 w 1632"/>
              <a:gd name="T17" fmla="*/ 768 h 1506"/>
              <a:gd name="T18" fmla="*/ 1392 w 1632"/>
              <a:gd name="T19" fmla="*/ 558 h 1506"/>
              <a:gd name="T20" fmla="*/ 1512 w 1632"/>
              <a:gd name="T21" fmla="*/ 312 h 1506"/>
              <a:gd name="T22" fmla="*/ 1602 w 1632"/>
              <a:gd name="T23" fmla="*/ 90 h 1506"/>
              <a:gd name="T24" fmla="*/ 1632 w 1632"/>
              <a:gd name="T25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32" h="1506">
                <a:moveTo>
                  <a:pt x="0" y="1506"/>
                </a:moveTo>
                <a:cubicBezTo>
                  <a:pt x="47" y="1501"/>
                  <a:pt x="94" y="1497"/>
                  <a:pt x="144" y="1488"/>
                </a:cubicBezTo>
                <a:cubicBezTo>
                  <a:pt x="194" y="1479"/>
                  <a:pt x="245" y="1467"/>
                  <a:pt x="300" y="1452"/>
                </a:cubicBezTo>
                <a:cubicBezTo>
                  <a:pt x="355" y="1437"/>
                  <a:pt x="422" y="1418"/>
                  <a:pt x="474" y="1398"/>
                </a:cubicBezTo>
                <a:cubicBezTo>
                  <a:pt x="526" y="1378"/>
                  <a:pt x="559" y="1361"/>
                  <a:pt x="612" y="1332"/>
                </a:cubicBezTo>
                <a:cubicBezTo>
                  <a:pt x="665" y="1303"/>
                  <a:pt x="740" y="1260"/>
                  <a:pt x="792" y="1224"/>
                </a:cubicBezTo>
                <a:cubicBezTo>
                  <a:pt x="844" y="1188"/>
                  <a:pt x="875" y="1162"/>
                  <a:pt x="924" y="1116"/>
                </a:cubicBezTo>
                <a:cubicBezTo>
                  <a:pt x="973" y="1070"/>
                  <a:pt x="1032" y="1006"/>
                  <a:pt x="1086" y="948"/>
                </a:cubicBezTo>
                <a:cubicBezTo>
                  <a:pt x="1140" y="890"/>
                  <a:pt x="1197" y="833"/>
                  <a:pt x="1248" y="768"/>
                </a:cubicBezTo>
                <a:cubicBezTo>
                  <a:pt x="1299" y="703"/>
                  <a:pt x="1348" y="634"/>
                  <a:pt x="1392" y="558"/>
                </a:cubicBezTo>
                <a:cubicBezTo>
                  <a:pt x="1436" y="482"/>
                  <a:pt x="1477" y="390"/>
                  <a:pt x="1512" y="312"/>
                </a:cubicBezTo>
                <a:cubicBezTo>
                  <a:pt x="1547" y="234"/>
                  <a:pt x="1582" y="142"/>
                  <a:pt x="1602" y="90"/>
                </a:cubicBezTo>
                <a:cubicBezTo>
                  <a:pt x="1622" y="38"/>
                  <a:pt x="1627" y="19"/>
                  <a:pt x="163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037661" y="468078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390086" y="464268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742511" y="456648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085411" y="449028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466411" y="437598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257111" y="35949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133161" y="4137863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857061" y="38235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600011" y="34044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942911" y="31377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6285811" y="28710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6676336" y="23757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7066861" y="1880438"/>
            <a:ext cx="144463" cy="144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1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6045" y="32466"/>
            <a:ext cx="8229600" cy="1143000"/>
          </a:xfrm>
        </p:spPr>
        <p:txBody>
          <a:bodyPr/>
          <a:lstStyle/>
          <a:p>
            <a:r>
              <a:rPr lang="fr-FR" dirty="0"/>
              <a:t>Use of LEFM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020833"/>
              </p:ext>
            </p:extLst>
          </p:nvPr>
        </p:nvGraphicFramePr>
        <p:xfrm>
          <a:off x="1148989" y="1830387"/>
          <a:ext cx="7010400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8" name="Picture" r:id="rId3" imgW="5781600" imgH="3733920" progId="Word.Picture.8">
                  <p:embed/>
                </p:oleObj>
              </mc:Choice>
              <mc:Fallback>
                <p:oleObj name="Picture" r:id="rId3" imgW="5781600" imgH="373392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989" y="1830387"/>
                        <a:ext cx="7010400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6045" y="1122501"/>
            <a:ext cx="8694737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Static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or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monotonic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loading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: the stress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intensity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factor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accounts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for the stress/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strain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field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  <a:latin typeface="+mn-lt"/>
              </a:rPr>
              <a:t>at</a:t>
            </a:r>
            <a:r>
              <a:rPr lang="fr-FR" sz="2000" dirty="0" smtClean="0">
                <a:solidFill>
                  <a:schemeClr val="tx1"/>
                </a:solidFill>
                <a:latin typeface="+mn-lt"/>
              </a:rPr>
              <a:t> the crack tip</a:t>
            </a:r>
            <a:endParaRPr lang="fr-FR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2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sma_ppt_masque_160526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ensma_ppt_masque_160526</Template>
  <TotalTime>7178</TotalTime>
  <Words>1228</Words>
  <Application>Microsoft Office PowerPoint</Application>
  <PresentationFormat>Affichage à l'écran (4:3)</PresentationFormat>
  <Paragraphs>307</Paragraphs>
  <Slides>42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5</vt:i4>
      </vt:variant>
      <vt:variant>
        <vt:lpstr>Titres des diapositives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Comic Sans MS</vt:lpstr>
      <vt:lpstr>Monotype Sorts</vt:lpstr>
      <vt:lpstr>Symbol</vt:lpstr>
      <vt:lpstr>Times New Roman</vt:lpstr>
      <vt:lpstr>ensma_ppt_masque_160526</vt:lpstr>
      <vt:lpstr>Picture</vt:lpstr>
      <vt:lpstr>Équation</vt:lpstr>
      <vt:lpstr>Image Photo Editor</vt:lpstr>
      <vt:lpstr>KGPlot</vt:lpstr>
      <vt:lpstr>Image</vt:lpstr>
      <vt:lpstr>FATIGUE OF MATERIALS &amp; STRUCTURES</vt:lpstr>
      <vt:lpstr>Fatigue Crack propagation</vt:lpstr>
      <vt:lpstr>Opening modes</vt:lpstr>
      <vt:lpstr>Standard specimens</vt:lpstr>
      <vt:lpstr>Compact tension specimen</vt:lpstr>
      <vt:lpstr>Fatigue crack propagation test</vt:lpstr>
      <vt:lpstr>Crack length monitoring</vt:lpstr>
      <vt:lpstr>Propagation curves</vt:lpstr>
      <vt:lpstr>Use of LEFM</vt:lpstr>
      <vt:lpstr>Use of LEFM</vt:lpstr>
      <vt:lpstr>Stress intensity factor</vt:lpstr>
      <vt:lpstr>LEFM concepts</vt:lpstr>
      <vt:lpstr>Principle of similarity</vt:lpstr>
      <vt:lpstr>Paris correlation</vt:lpstr>
      <vt:lpstr>Transposability of laboratory data to structures</vt:lpstr>
      <vt:lpstr>da/dN-K curve</vt:lpstr>
      <vt:lpstr>Mechanisms</vt:lpstr>
      <vt:lpstr>Cyclic deformation at the crack tip</vt:lpstr>
      <vt:lpstr>Cyclic plastic zone size</vt:lpstr>
      <vt:lpstr>Propagation mechanisms: fatigue striations</vt:lpstr>
      <vt:lpstr>Propagation mechanisms: fatigue striations</vt:lpstr>
      <vt:lpstr>Mécanismes de Propagation : Stries de Fatigue</vt:lpstr>
      <vt:lpstr>Striation formation: Laird mechanism</vt:lpstr>
      <vt:lpstr>Striation formation: Pelloux mechanism</vt:lpstr>
      <vt:lpstr>Propagation mechanisms in the near-threshold region</vt:lpstr>
      <vt:lpstr>Factors of influence</vt:lpstr>
      <vt:lpstr>Influence of load ratio</vt:lpstr>
      <vt:lpstr>Crack closure</vt:lpstr>
      <vt:lpstr>Crack closure sources</vt:lpstr>
      <vt:lpstr>Plasticity-Induced Closure</vt:lpstr>
      <vt:lpstr>Roughness-Induced Closure</vt:lpstr>
      <vt:lpstr>Opening kinematics</vt:lpstr>
      <vt:lpstr>Présentation PowerPoint</vt:lpstr>
      <vt:lpstr>Experimental measurement of the crack opening load </vt:lpstr>
      <vt:lpstr>Influence of metallurgical parameters</vt:lpstr>
      <vt:lpstr>Influence of environment</vt:lpstr>
      <vt:lpstr>Propagation assistée par l’hydrogène</vt:lpstr>
      <vt:lpstr>Fatigue Crack Propagation Laws</vt:lpstr>
      <vt:lpstr>Intrinsic fatigue crack growth (inert,DK eff)</vt:lpstr>
      <vt:lpstr>Short cracks</vt:lpstr>
      <vt:lpstr>Kitagawa diagram</vt:lpstr>
      <vt:lpstr>Kitagawa Diagram</vt:lpstr>
    </vt:vector>
  </TitlesOfParts>
  <Company>ENSMA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Comité Technique d’Etablissement  31 mai 2016</dc:title>
  <dc:creator>BERNARDI Laetitia</dc:creator>
  <cp:lastModifiedBy>HENAFF Gilbert</cp:lastModifiedBy>
  <cp:revision>260</cp:revision>
  <cp:lastPrinted>2017-01-31T15:09:15Z</cp:lastPrinted>
  <dcterms:created xsi:type="dcterms:W3CDTF">2016-05-27T10:09:45Z</dcterms:created>
  <dcterms:modified xsi:type="dcterms:W3CDTF">2017-02-23T17:52:19Z</dcterms:modified>
</cp:coreProperties>
</file>